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charts/chart6.xml" ContentType="application/vnd.openxmlformats-officedocument.drawingml.chart+xml"/>
  <Override PartName="/ppt/drawings/drawing2.xml" ContentType="application/vnd.openxmlformats-officedocument.drawingml.chartshapes+xml"/>
  <Override PartName="/ppt/notesSlides/notesSlide1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362" r:id="rId3"/>
    <p:sldId id="320" r:id="rId4"/>
    <p:sldId id="415" r:id="rId5"/>
    <p:sldId id="321" r:id="rId6"/>
    <p:sldId id="417" r:id="rId7"/>
    <p:sldId id="418" r:id="rId8"/>
    <p:sldId id="446" r:id="rId9"/>
    <p:sldId id="430" r:id="rId10"/>
    <p:sldId id="431" r:id="rId11"/>
    <p:sldId id="432" r:id="rId12"/>
    <p:sldId id="442" r:id="rId13"/>
    <p:sldId id="443" r:id="rId14"/>
    <p:sldId id="447" r:id="rId15"/>
    <p:sldId id="261" r:id="rId16"/>
    <p:sldId id="364" r:id="rId17"/>
    <p:sldId id="413" r:id="rId18"/>
    <p:sldId id="428" r:id="rId19"/>
    <p:sldId id="366" r:id="rId20"/>
    <p:sldId id="367" r:id="rId21"/>
    <p:sldId id="368" r:id="rId22"/>
    <p:sldId id="369" r:id="rId23"/>
    <p:sldId id="370" r:id="rId24"/>
    <p:sldId id="330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3A05"/>
    <a:srgbClr val="43CBEB"/>
    <a:srgbClr val="16EE49"/>
    <a:srgbClr val="06FE1E"/>
    <a:srgbClr val="00FF00"/>
    <a:srgbClr val="14FC40"/>
    <a:srgbClr val="E87312"/>
    <a:srgbClr val="7EFE81"/>
    <a:srgbClr val="0000CC"/>
    <a:srgbClr val="4031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33" autoAdjust="0"/>
    <p:restoredTop sz="93263" autoAdjust="0"/>
  </p:normalViewPr>
  <p:slideViewPr>
    <p:cSldViewPr snapToGrid="0">
      <p:cViewPr varScale="1">
        <p:scale>
          <a:sx n="69" d="100"/>
          <a:sy n="69" d="100"/>
        </p:scale>
        <p:origin x="161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827646544182011E-2"/>
          <c:y val="3.4983904148610238E-2"/>
          <c:w val="0.92825926636236367"/>
          <c:h val="0.8946964101709681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2017 год оценка</c:v>
                </c:pt>
              </c:strCache>
            </c:strRef>
          </c:tx>
          <c:spPr>
            <a:solidFill>
              <a:srgbClr val="1212D4"/>
            </a:solidFill>
          </c:spPr>
          <c:invertIfNegative val="0"/>
          <c:dLbls>
            <c:dLbl>
              <c:idx val="0"/>
              <c:layout>
                <c:manualLayout>
                  <c:x val="3.373764924661649E-5"/>
                  <c:y val="7.40435330104700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4CA-4044-A0E6-1BBF3FE14B9A}"/>
                </c:ext>
              </c:extLst>
            </c:dLbl>
            <c:dLbl>
              <c:idx val="1"/>
              <c:layout>
                <c:manualLayout>
                  <c:x val="3.4964884541386467E-3"/>
                  <c:y val="6.1715589331852363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9533,8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4CA-4044-A0E6-1BBF3FE14B9A}"/>
                </c:ext>
              </c:extLst>
            </c:dLbl>
            <c:dLbl>
              <c:idx val="2"/>
              <c:layout>
                <c:manualLayout>
                  <c:x val="-5.2661300493543331E-3"/>
                  <c:y val="5.4871813881217008E-2"/>
                </c:manualLayout>
              </c:layout>
              <c:tx>
                <c:rich>
                  <a:bodyPr/>
                  <a:lstStyle/>
                  <a:p>
                    <a:r>
                      <a:rPr lang="ru-RU" sz="1100" dirty="0" smtClean="0"/>
                      <a:t>-364,8</a:t>
                    </a:r>
                    <a:endParaRPr lang="en-US" sz="1100" dirty="0" smtClean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4CA-4044-A0E6-1BBF3FE14B9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Дефицит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 formatCode="#,##0.0">
                  <c:v>9169</c:v>
                </c:pt>
                <c:pt idx="1">
                  <c:v>9533.7999999999993</c:v>
                </c:pt>
                <c:pt idx="2">
                  <c:v>-364.8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4CA-4044-A0E6-1BBF3FE14B9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 год</c:v>
                </c:pt>
              </c:strCache>
            </c:strRef>
          </c:tx>
          <c:spPr>
            <a:solidFill>
              <a:srgbClr val="FC1604"/>
            </a:solidFill>
          </c:spPr>
          <c:invertIfNegative val="0"/>
          <c:dLbls>
            <c:dLbl>
              <c:idx val="0"/>
              <c:layout>
                <c:manualLayout>
                  <c:x val="-5.3810418412514576E-4"/>
                  <c:y val="-1.96986969924976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4CA-4044-A0E6-1BBF3FE14B9A}"/>
                </c:ext>
              </c:extLst>
            </c:dLbl>
            <c:dLbl>
              <c:idx val="1"/>
              <c:layout>
                <c:manualLayout>
                  <c:x val="2.1210565726035354E-3"/>
                  <c:y val="8.2588768456418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4CA-4044-A0E6-1BBF3FE14B9A}"/>
                </c:ext>
              </c:extLst>
            </c:dLbl>
            <c:dLbl>
              <c:idx val="2"/>
              <c:layout>
                <c:manualLayout>
                  <c:x val="-5.6536601613385298E-3"/>
                  <c:y val="8.87137209557917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4CA-4044-A0E6-1BBF3FE14B9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Дефицит</c:v>
                </c:pt>
              </c:strCache>
            </c:str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10424.9</c:v>
                </c:pt>
                <c:pt idx="1">
                  <c:v>10719.9</c:v>
                </c:pt>
                <c:pt idx="2">
                  <c:v>-295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34CA-4044-A0E6-1BBF3FE14B9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2019 год</c:v>
                </c:pt>
              </c:strCache>
            </c:strRef>
          </c:tx>
          <c:spPr>
            <a:solidFill>
              <a:srgbClr val="26FA16"/>
            </a:solidFill>
          </c:spPr>
          <c:invertIfNegative val="0"/>
          <c:dLbls>
            <c:dLbl>
              <c:idx val="0"/>
              <c:layout>
                <c:manualLayout>
                  <c:x val="6.7976834688462514E-3"/>
                  <c:y val="8.06984982106381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4CA-4044-A0E6-1BBF3FE14B9A}"/>
                </c:ext>
              </c:extLst>
            </c:dLbl>
            <c:dLbl>
              <c:idx val="1"/>
              <c:layout>
                <c:manualLayout>
                  <c:x val="6.8786311843205585E-3"/>
                  <c:y val="5.50606241316842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4CA-4044-A0E6-1BBF3FE14B9A}"/>
                </c:ext>
              </c:extLst>
            </c:dLbl>
            <c:dLbl>
              <c:idx val="2"/>
              <c:layout>
                <c:manualLayout>
                  <c:x val="-4.8919591407632114E-4"/>
                  <c:y val="3.7805404915613121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4CA-4044-A0E6-1BBF3FE14B9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Дефицит</c:v>
                </c:pt>
              </c:strCache>
            </c:strRef>
          </c:cat>
          <c:val>
            <c:numRef>
              <c:f>Лист1!$D$2:$D$4</c:f>
              <c:numCache>
                <c:formatCode>#,##0.0</c:formatCode>
                <c:ptCount val="3"/>
                <c:pt idx="0">
                  <c:v>8878.2000000000007</c:v>
                </c:pt>
                <c:pt idx="1">
                  <c:v>8878.2000000000007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34CA-4044-A0E6-1BBF3FE14B9A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2020 год</c:v>
                </c:pt>
              </c:strCache>
            </c:strRef>
          </c:tx>
          <c:spPr>
            <a:solidFill>
              <a:srgbClr val="F014E0"/>
            </a:solidFill>
          </c:spPr>
          <c:invertIfNegative val="0"/>
          <c:dLbls>
            <c:dLbl>
              <c:idx val="0"/>
              <c:layout>
                <c:manualLayout>
                  <c:x val="3.0903913137100996E-3"/>
                  <c:y val="-1.4003607554751181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34CA-4044-A0E6-1BBF3FE14B9A}"/>
                </c:ext>
              </c:extLst>
            </c:dLbl>
            <c:dLbl>
              <c:idx val="1"/>
              <c:layout>
                <c:manualLayout>
                  <c:x val="1.4378125685649797E-3"/>
                  <c:y val="2.75303120658420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4CA-4044-A0E6-1BBF3FE14B9A}"/>
                </c:ext>
              </c:extLst>
            </c:dLbl>
            <c:dLbl>
              <c:idx val="2"/>
              <c:layout>
                <c:manualLayout>
                  <c:x val="0"/>
                  <c:y val="-1.10121248263368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34CA-4044-A0E6-1BBF3FE14B9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Дефицит</c:v>
                </c:pt>
              </c:strCache>
            </c:strRef>
          </c:cat>
          <c:val>
            <c:numRef>
              <c:f>Лист1!$E$2:$E$4</c:f>
              <c:numCache>
                <c:formatCode>#,##0.0</c:formatCode>
                <c:ptCount val="3"/>
                <c:pt idx="0">
                  <c:v>9281.1</c:v>
                </c:pt>
                <c:pt idx="1">
                  <c:v>9281.1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34CA-4044-A0E6-1BBF3FE14B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axId val="95668480"/>
        <c:axId val="96063488"/>
      </c:barChart>
      <c:catAx>
        <c:axId val="9566848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96063488"/>
        <c:crosses val="autoZero"/>
        <c:auto val="1"/>
        <c:lblAlgn val="ctr"/>
        <c:lblOffset val="100"/>
        <c:noMultiLvlLbl val="0"/>
      </c:catAx>
      <c:valAx>
        <c:axId val="96063488"/>
        <c:scaling>
          <c:orientation val="minMax"/>
        </c:scaling>
        <c:delete val="0"/>
        <c:axPos val="l"/>
        <c:majorGridlines/>
        <c:minorGridlines/>
        <c:numFmt formatCode="#,##0" sourceLinked="0"/>
        <c:majorTickMark val="out"/>
        <c:minorTickMark val="none"/>
        <c:tickLblPos val="nextTo"/>
        <c:crossAx val="956684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5764934419373384"/>
          <c:y val="0.23721570339839243"/>
          <c:w val="0.13191849442671472"/>
          <c:h val="0.24864515501394688"/>
        </c:manualLayout>
      </c:layout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05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40231962553002681"/>
          <c:y val="0.11253223647391593"/>
        </c:manualLayout>
      </c:layout>
      <c:overlay val="0"/>
      <c:txPr>
        <a:bodyPr/>
        <a:lstStyle/>
        <a:p>
          <a:pPr>
            <a:defRPr sz="1800" b="1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494549495708147"/>
          <c:y val="0.24525055586647113"/>
          <c:w val="0.75215508509846829"/>
          <c:h val="0.637612103202768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2020 год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chemeClr val="bg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0-9935-45EC-B8A6-5EE9756664CF}"/>
              </c:ext>
            </c:extLst>
          </c:dPt>
          <c:dPt>
            <c:idx val="1"/>
            <c:bubble3D val="0"/>
            <c:spPr>
              <a:solidFill>
                <a:srgbClr val="3FCD57"/>
              </a:solidFill>
            </c:spPr>
            <c:extLst>
              <c:ext xmlns:c16="http://schemas.microsoft.com/office/drawing/2014/chart" uri="{C3380CC4-5D6E-409C-BE32-E72D297353CC}">
                <c16:uniqueId val="{00000001-9935-45EC-B8A6-5EE9756664CF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02-9935-45EC-B8A6-5EE9756664CF}"/>
              </c:ext>
            </c:extLst>
          </c:dPt>
          <c:dLbls>
            <c:dLbl>
              <c:idx val="0"/>
              <c:layout>
                <c:manualLayout>
                  <c:x val="-3.9966396201250053E-2"/>
                  <c:y val="-0.1076471344516207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935-45EC-B8A6-5EE9756664CF}"/>
                </c:ext>
              </c:extLst>
            </c:dLbl>
            <c:dLbl>
              <c:idx val="1"/>
              <c:layout>
                <c:manualLayout>
                  <c:x val="-1.184579640945869E-2"/>
                  <c:y val="3.528712204861374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935-45EC-B8A6-5EE9756664C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 i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numRef>
              <c:f>Лист1!$A$2:$A$4</c:f>
              <c:numCache>
                <c:formatCode>General</c:formatCode>
                <c:ptCount val="3"/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819.9</c:v>
                </c:pt>
                <c:pt idx="1">
                  <c:v>85</c:v>
                </c:pt>
                <c:pt idx="2">
                  <c:v>8376.2000000000007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935-45EC-B8A6-5EE9756664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43487920547097847"/>
          <c:y val="0.16454852874375406"/>
        </c:manualLayout>
      </c:layout>
      <c:overlay val="0"/>
      <c:txPr>
        <a:bodyPr/>
        <a:lstStyle/>
        <a:p>
          <a:pPr>
            <a:defRPr sz="1800" b="1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5260748934871129"/>
          <c:y val="0.2854171503558271"/>
          <c:w val="0.81154471885706192"/>
          <c:h val="0.6386631644103036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2018 год</c:v>
                </c:pt>
              </c:strCache>
            </c:strRef>
          </c:tx>
          <c:explosion val="31"/>
          <c:dPt>
            <c:idx val="0"/>
            <c:bubble3D val="0"/>
            <c:spPr>
              <a:solidFill>
                <a:schemeClr val="bg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0-8726-4D97-B215-C794BFA06595}"/>
              </c:ext>
            </c:extLst>
          </c:dPt>
          <c:dPt>
            <c:idx val="1"/>
            <c:bubble3D val="0"/>
            <c:spPr>
              <a:solidFill>
                <a:srgbClr val="3FCD57"/>
              </a:solidFill>
            </c:spPr>
            <c:extLst>
              <c:ext xmlns:c16="http://schemas.microsoft.com/office/drawing/2014/chart" uri="{C3380CC4-5D6E-409C-BE32-E72D297353CC}">
                <c16:uniqueId val="{00000001-8726-4D97-B215-C794BFA06595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02-8726-4D97-B215-C794BFA06595}"/>
              </c:ext>
            </c:extLst>
          </c:dPt>
          <c:dLbls>
            <c:dLbl>
              <c:idx val="0"/>
              <c:layout>
                <c:manualLayout>
                  <c:x val="-3.3853476876938959E-2"/>
                  <c:y val="-0.10983243325089589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2651620926359077E-2"/>
                      <c:h val="0.1201862413566850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8726-4D97-B215-C794BFA0659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numRef>
              <c:f>Лист1!$A$2:$A$4</c:f>
              <c:numCache>
                <c:formatCode>General</c:formatCode>
                <c:ptCount val="3"/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738.9</c:v>
                </c:pt>
                <c:pt idx="1">
                  <c:v>85</c:v>
                </c:pt>
                <c:pt idx="2">
                  <c:v>9601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726-4D97-B215-C794BFA065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9871930879284401"/>
          <c:y val="0.13769551399050894"/>
        </c:manualLayout>
      </c:layout>
      <c:overlay val="0"/>
      <c:txPr>
        <a:bodyPr/>
        <a:lstStyle/>
        <a:p>
          <a:pPr>
            <a:defRPr sz="1800" b="1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577875298691072"/>
          <c:y val="0.28358059421969012"/>
          <c:w val="0.83161855491169867"/>
          <c:h val="0.6414685039370076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2019 год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chemeClr val="bg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0-4DFC-4049-BF70-3B8AE3349164}"/>
              </c:ext>
            </c:extLst>
          </c:dPt>
          <c:dPt>
            <c:idx val="1"/>
            <c:bubble3D val="0"/>
            <c:spPr>
              <a:solidFill>
                <a:srgbClr val="3FCD57"/>
              </a:solidFill>
            </c:spPr>
            <c:extLst>
              <c:ext xmlns:c16="http://schemas.microsoft.com/office/drawing/2014/chart" uri="{C3380CC4-5D6E-409C-BE32-E72D297353CC}">
                <c16:uniqueId val="{00000001-4DFC-4049-BF70-3B8AE3349164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02-4DFC-4049-BF70-3B8AE3349164}"/>
              </c:ext>
            </c:extLst>
          </c:dPt>
          <c:dLbls>
            <c:dLbl>
              <c:idx val="0"/>
              <c:layout>
                <c:manualLayout>
                  <c:x val="-3.5389482413376812E-2"/>
                  <c:y val="-9.479551875188475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DFC-4049-BF70-3B8AE334916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numRef>
              <c:f>Лист1!$A$2:$A$4</c:f>
              <c:numCache>
                <c:formatCode>General</c:formatCode>
                <c:ptCount val="3"/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783.1</c:v>
                </c:pt>
                <c:pt idx="1">
                  <c:v>85</c:v>
                </c:pt>
                <c:pt idx="2">
                  <c:v>8010.1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DFC-4049-BF70-3B8AE33491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2.1023239453008599E-3"/>
          <c:w val="0.83545286739797553"/>
          <c:h val="0.92464729746957119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rgbClr val="F014E0"/>
            </a:solidFill>
          </c:spPr>
          <c:invertIfNegative val="0"/>
          <c:dLbls>
            <c:dLbl>
              <c:idx val="0"/>
              <c:layout>
                <c:manualLayout>
                  <c:x val="2.8024203144173853E-3"/>
                  <c:y val="-3.96945451819452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F7F-4290-A56D-1DBE320E1B63}"/>
                </c:ext>
              </c:extLst>
            </c:dLbl>
            <c:dLbl>
              <c:idx val="1"/>
              <c:layout>
                <c:manualLayout>
                  <c:x val="-6.1173502082113281E-3"/>
                  <c:y val="-2.61554801188498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F7F-4290-A56D-1DBE320E1B63}"/>
                </c:ext>
              </c:extLst>
            </c:dLbl>
            <c:dLbl>
              <c:idx val="2"/>
              <c:layout>
                <c:manualLayout>
                  <c:x val="-3.5684255471194986E-3"/>
                  <c:y val="-2.81346467640634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F7F-4290-A56D-1DBE320E1B63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4"/>
                <c:pt idx="0">
                  <c:v>2017</c:v>
                </c:pt>
                <c:pt idx="1">
                  <c:v>Доходы на 2018 год</c:v>
                </c:pt>
                <c:pt idx="2">
                  <c:v>Доходы на 2019 год</c:v>
                </c:pt>
                <c:pt idx="3">
                  <c:v>Доходы на 2020 год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4"/>
                <c:pt idx="0">
                  <c:v>625.9</c:v>
                </c:pt>
                <c:pt idx="1">
                  <c:v>738.9</c:v>
                </c:pt>
                <c:pt idx="2">
                  <c:v>783.1</c:v>
                </c:pt>
                <c:pt idx="3">
                  <c:v>819.9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F7F-4290-A56D-1DBE320E1B6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rgbClr val="00B050"/>
            </a:solidFill>
            <a:effectLst>
              <a:outerShdw blurRad="50800" dist="50800" dir="5400000" algn="ctr" rotWithShape="0">
                <a:srgbClr val="0B03AD"/>
              </a:outerShdw>
            </a:effectLst>
          </c:spPr>
          <c:invertIfNegative val="0"/>
          <c:dLbls>
            <c:dLbl>
              <c:idx val="0"/>
              <c:layout>
                <c:manualLayout>
                  <c:x val="-1.8844266814072442E-3"/>
                  <c:y val="-2.69730164813192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F7F-4290-A56D-1DBE320E1B63}"/>
                </c:ext>
              </c:extLst>
            </c:dLbl>
            <c:dLbl>
              <c:idx val="1"/>
              <c:layout>
                <c:manualLayout>
                  <c:x val="1.6802793550426307E-3"/>
                  <c:y val="-3.01987769099042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F7F-4290-A56D-1DBE320E1B63}"/>
                </c:ext>
              </c:extLst>
            </c:dLbl>
            <c:dLbl>
              <c:idx val="2"/>
              <c:layout>
                <c:manualLayout>
                  <c:x val="1.6802793550426307E-3"/>
                  <c:y val="-2.7682212167412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F7F-4290-A56D-1DBE320E1B63}"/>
                </c:ext>
              </c:extLst>
            </c:dLbl>
            <c:dLbl>
              <c:idx val="3"/>
              <c:layout>
                <c:manualLayout>
                  <c:x val="8.0301436907818616E-17"/>
                  <c:y val="-4.7079864213927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F7F-4290-A56D-1DBE320E1B63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4"/>
                <c:pt idx="0">
                  <c:v>2017</c:v>
                </c:pt>
                <c:pt idx="1">
                  <c:v>Доходы на 2018 год</c:v>
                </c:pt>
                <c:pt idx="2">
                  <c:v>Доходы на 2019 год</c:v>
                </c:pt>
                <c:pt idx="3">
                  <c:v>Доходы на 2020 год</c:v>
                </c:pt>
              </c:strCache>
            </c:strRef>
          </c:cat>
          <c:val>
            <c:numRef>
              <c:f>Лист1!$C$2:$C$6</c:f>
              <c:numCache>
                <c:formatCode>0.0</c:formatCode>
                <c:ptCount val="4"/>
                <c:pt idx="0">
                  <c:v>76</c:v>
                </c:pt>
                <c:pt idx="1">
                  <c:v>85</c:v>
                </c:pt>
                <c:pt idx="2">
                  <c:v>85</c:v>
                </c:pt>
                <c:pt idx="3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F7F-4290-A56D-1DBE320E1B6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rgbClr val="00FF00"/>
            </a:solidFill>
          </c:spPr>
          <c:invertIfNegative val="0"/>
          <c:dLbls>
            <c:dLbl>
              <c:idx val="0"/>
              <c:layout>
                <c:manualLayout>
                  <c:x val="-1.3888890407796541E-3"/>
                  <c:y val="-2.11930584465715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F7F-4290-A56D-1DBE320E1B63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4"/>
                <c:pt idx="0">
                  <c:v>2017</c:v>
                </c:pt>
                <c:pt idx="1">
                  <c:v>Доходы на 2018 год</c:v>
                </c:pt>
                <c:pt idx="2">
                  <c:v>Доходы на 2019 год</c:v>
                </c:pt>
                <c:pt idx="3">
                  <c:v>Доходы на 2020 год</c:v>
                </c:pt>
              </c:strCache>
            </c:strRef>
          </c:cat>
          <c:val>
            <c:numRef>
              <c:f>Лист1!$D$2:$D$6</c:f>
              <c:numCache>
                <c:formatCode>0.0</c:formatCode>
                <c:ptCount val="4"/>
                <c:pt idx="0">
                  <c:v>8467.1</c:v>
                </c:pt>
                <c:pt idx="1">
                  <c:v>9601</c:v>
                </c:pt>
                <c:pt idx="2">
                  <c:v>8010.1</c:v>
                </c:pt>
                <c:pt idx="3">
                  <c:v>8376.2000000000007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F7F-4290-A56D-1DBE320E1B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3314944"/>
        <c:axId val="103316480"/>
        <c:axId val="0"/>
      </c:bar3DChart>
      <c:catAx>
        <c:axId val="1033149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3316480"/>
        <c:crosses val="autoZero"/>
        <c:auto val="1"/>
        <c:lblAlgn val="ctr"/>
        <c:lblOffset val="100"/>
        <c:noMultiLvlLbl val="0"/>
      </c:catAx>
      <c:valAx>
        <c:axId val="103316480"/>
        <c:scaling>
          <c:orientation val="minMax"/>
        </c:scaling>
        <c:delete val="1"/>
        <c:axPos val="l"/>
        <c:majorGridlines/>
        <c:numFmt formatCode="0.0" sourceLinked="1"/>
        <c:majorTickMark val="out"/>
        <c:minorTickMark val="none"/>
        <c:tickLblPos val="nextTo"/>
        <c:crossAx val="1033149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>
          <a:solidFill>
            <a:schemeClr val="tx1">
              <a:lumMod val="95000"/>
              <a:lumOff val="5000"/>
            </a:schemeClr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</c:floor>
    <c:sideWall>
      <c:thickness val="0"/>
      <c:spPr>
        <a:ln>
          <a:noFill/>
        </a:ln>
      </c:spPr>
    </c:sideWall>
    <c:backWall>
      <c:thickness val="0"/>
      <c:spPr>
        <a:ln>
          <a:noFill/>
        </a:ln>
      </c:spPr>
    </c:backWall>
    <c:plotArea>
      <c:layout>
        <c:manualLayout>
          <c:layoutTarget val="inner"/>
          <c:xMode val="edge"/>
          <c:yMode val="edge"/>
          <c:x val="8.0832892570443932E-2"/>
          <c:y val="4.4382627209363229E-2"/>
          <c:w val="0.91781281788202418"/>
          <c:h val="0.84530919190237153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Дотации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Лист1!$A$2:$A$5</c:f>
              <c:strCache>
                <c:ptCount val="4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8233</c:v>
                </c:pt>
                <c:pt idx="1">
                  <c:v>9205.4</c:v>
                </c:pt>
                <c:pt idx="2">
                  <c:v>7934.1</c:v>
                </c:pt>
                <c:pt idx="3">
                  <c:v>8297.7000000000007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F6-43E6-95DD-72A860F3217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Лист1!$A$2:$A$5</c:f>
              <c:strCache>
                <c:ptCount val="4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</c:strCache>
            </c:strRef>
          </c:cat>
          <c:val>
            <c:numRef>
              <c:f>Лист1!$C$2:$C$5</c:f>
              <c:numCache>
                <c:formatCode>0.0</c:formatCode>
                <c:ptCount val="4"/>
                <c:pt idx="0">
                  <c:v>161.6</c:v>
                </c:pt>
                <c:pt idx="1">
                  <c:v>320.39999999999998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EF6-43E6-95DD-72A860F3217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Субвенции</c:v>
                </c:pt>
              </c:strCache>
            </c:strRef>
          </c:tx>
          <c:spPr>
            <a:solidFill>
              <a:srgbClr val="3502F0"/>
            </a:solidFill>
            <a:ln>
              <a:solidFill>
                <a:schemeClr val="accent4">
                  <a:lumMod val="75000"/>
                </a:schemeClr>
              </a:solidFill>
            </a:ln>
          </c:spPr>
          <c:invertIfNegative val="0"/>
          <c:cat>
            <c:strRef>
              <c:f>Лист1!$A$2:$A$5</c:f>
              <c:strCache>
                <c:ptCount val="4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</c:strCache>
            </c:strRef>
          </c:cat>
          <c:val>
            <c:numRef>
              <c:f>Лист1!$D$2:$D$5</c:f>
              <c:numCache>
                <c:formatCode>0.0</c:formatCode>
                <c:ptCount val="4"/>
                <c:pt idx="0">
                  <c:v>72.5</c:v>
                </c:pt>
                <c:pt idx="1">
                  <c:v>75.2</c:v>
                </c:pt>
                <c:pt idx="2">
                  <c:v>76</c:v>
                </c:pt>
                <c:pt idx="3">
                  <c:v>78.5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EF6-43E6-95DD-72A860F3217E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Иные МБТ</c:v>
                </c:pt>
              </c:strCache>
            </c:strRef>
          </c:tx>
          <c:spPr>
            <a:solidFill>
              <a:srgbClr val="06FE1E"/>
            </a:solidFill>
          </c:spPr>
          <c:invertIfNegative val="0"/>
          <c:cat>
            <c:strRef>
              <c:f>Лист1!$A$2:$A$5</c:f>
              <c:strCache>
                <c:ptCount val="4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</c:strCache>
            </c:strRef>
          </c:cat>
          <c:val>
            <c:numRef>
              <c:f>Лист1!$E$2:$E$5</c:f>
              <c:numCache>
                <c:formatCode>0.0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EF6-43E6-95DD-72A860F321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box"/>
        <c:axId val="104827904"/>
        <c:axId val="104878848"/>
        <c:axId val="0"/>
      </c:bar3DChart>
      <c:catAx>
        <c:axId val="10482790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4878848"/>
        <c:crosses val="autoZero"/>
        <c:auto val="1"/>
        <c:lblAlgn val="ctr"/>
        <c:lblOffset val="100"/>
        <c:noMultiLvlLbl val="0"/>
      </c:catAx>
      <c:valAx>
        <c:axId val="104878848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10482790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1.3951107410344911E-3"/>
          <c:y val="0.48841823869448364"/>
          <c:w val="0.1159121445816023"/>
          <c:h val="0.3225063634417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20010556899861287"/>
          <c:y val="0.14153944091252157"/>
        </c:manualLayout>
      </c:layout>
      <c:overlay val="0"/>
    </c:title>
    <c:autoTitleDeleted val="0"/>
    <c:view3D>
      <c:rotX val="9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3230789908760658E-2"/>
          <c:y val="0"/>
          <c:w val="0.42020927501489752"/>
          <c:h val="0.6599894228058753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2018 год</c:v>
                </c:pt>
              </c:strCache>
            </c:strRef>
          </c:tx>
          <c:explosion val="10"/>
          <c:dPt>
            <c:idx val="0"/>
            <c:bubble3D val="0"/>
            <c:spPr>
              <a:solidFill>
                <a:srgbClr val="4031FD"/>
              </a:solidFill>
            </c:spPr>
            <c:extLst>
              <c:ext xmlns:c16="http://schemas.microsoft.com/office/drawing/2014/chart" uri="{C3380CC4-5D6E-409C-BE32-E72D297353CC}">
                <c16:uniqueId val="{00000000-72F3-4D5A-BEC2-4F6A2CA9A94A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1-72F3-4D5A-BEC2-4F6A2CA9A94A}"/>
              </c:ext>
            </c:extLst>
          </c:dPt>
          <c:dPt>
            <c:idx val="2"/>
            <c:bubble3D val="0"/>
            <c:spPr>
              <a:solidFill>
                <a:srgbClr val="7030A0"/>
              </a:solidFill>
            </c:spPr>
            <c:extLst>
              <c:ext xmlns:c16="http://schemas.microsoft.com/office/drawing/2014/chart" uri="{C3380CC4-5D6E-409C-BE32-E72D297353CC}">
                <c16:uniqueId val="{00000002-72F3-4D5A-BEC2-4F6A2CA9A94A}"/>
              </c:ext>
            </c:extLst>
          </c:dPt>
          <c:dPt>
            <c:idx val="3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3-72F3-4D5A-BEC2-4F6A2CA9A94A}"/>
              </c:ext>
            </c:extLst>
          </c:dPt>
          <c:dPt>
            <c:idx val="4"/>
            <c:bubble3D val="0"/>
            <c:spPr>
              <a:solidFill>
                <a:srgbClr val="14FC40"/>
              </a:solidFill>
            </c:spPr>
            <c:extLst>
              <c:ext xmlns:c16="http://schemas.microsoft.com/office/drawing/2014/chart" uri="{C3380CC4-5D6E-409C-BE32-E72D297353CC}">
                <c16:uniqueId val="{00000004-72F3-4D5A-BEC2-4F6A2CA9A94A}"/>
              </c:ext>
            </c:extLst>
          </c:dPt>
          <c:dLbls>
            <c:dLbl>
              <c:idx val="0"/>
              <c:layout>
                <c:manualLayout>
                  <c:x val="-7.6899593333925972E-2"/>
                  <c:y val="-8.107290016766299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2F3-4D5A-BEC2-4F6A2CA9A94A}"/>
                </c:ext>
              </c:extLst>
            </c:dLbl>
            <c:dLbl>
              <c:idx val="2"/>
              <c:layout>
                <c:manualLayout>
                  <c:x val="5.663636413903636E-2"/>
                  <c:y val="2.133255705822647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2F3-4D5A-BEC2-4F6A2CA9A94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Общегосударственные вопросы</c:v>
                </c:pt>
                <c:pt idx="1">
                  <c:v>Культура, кинематография</c:v>
                </c:pt>
                <c:pt idx="2">
                  <c:v>Социальная политика</c:v>
                </c:pt>
                <c:pt idx="3">
                  <c:v>Межбюджетные трансферты общего характера бюджетам бюджетной системы российской федерации</c:v>
                </c:pt>
                <c:pt idx="4">
                  <c:v>Прочие разделы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41.5</c:v>
                </c:pt>
                <c:pt idx="1">
                  <c:v>47.6</c:v>
                </c:pt>
                <c:pt idx="2">
                  <c:v>0.9</c:v>
                </c:pt>
                <c:pt idx="3">
                  <c:v>0.8</c:v>
                </c:pt>
                <c:pt idx="4">
                  <c:v>9.1999999999999993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2F3-4D5A-BEC2-4F6A2CA9A94A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1.0514366018181502E-3"/>
          <c:y val="0.74009808897900853"/>
          <c:w val="0.97628993449362844"/>
          <c:h val="0.24724548288425727"/>
        </c:manualLayout>
      </c:layout>
      <c:overlay val="0"/>
      <c:txPr>
        <a:bodyPr/>
        <a:lstStyle/>
        <a:p>
          <a:pPr>
            <a:defRPr sz="8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9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50097113066305865"/>
          <c:y val="8.7500000000000008E-2"/>
        </c:manualLayout>
      </c:layout>
      <c:overlay val="0"/>
    </c:title>
    <c:autoTitleDeleted val="0"/>
    <c:view3D>
      <c:rotX val="9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2318572968283036E-2"/>
          <c:y val="3.6835875984251996E-2"/>
          <c:w val="0.95572565846790603"/>
          <c:h val="0.8444141240157477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2019 год</c:v>
                </c:pt>
              </c:strCache>
            </c:strRef>
          </c:tx>
          <c:explosion val="32"/>
          <c:dPt>
            <c:idx val="0"/>
            <c:bubble3D val="0"/>
            <c:explosion val="14"/>
            <c:spPr>
              <a:solidFill>
                <a:srgbClr val="4031FD"/>
              </a:solidFill>
            </c:spPr>
            <c:extLst>
              <c:ext xmlns:c16="http://schemas.microsoft.com/office/drawing/2014/chart" uri="{C3380CC4-5D6E-409C-BE32-E72D297353CC}">
                <c16:uniqueId val="{00000000-C644-4837-977D-560403640B5F}"/>
              </c:ext>
            </c:extLst>
          </c:dPt>
          <c:dPt>
            <c:idx val="1"/>
            <c:bubble3D val="0"/>
            <c:explosion val="13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1-C644-4837-977D-560403640B5F}"/>
              </c:ext>
            </c:extLst>
          </c:dPt>
          <c:dPt>
            <c:idx val="2"/>
            <c:bubble3D val="0"/>
            <c:explosion val="12"/>
            <c:spPr>
              <a:solidFill>
                <a:srgbClr val="7030A0"/>
              </a:solidFill>
            </c:spPr>
            <c:extLst>
              <c:ext xmlns:c16="http://schemas.microsoft.com/office/drawing/2014/chart" uri="{C3380CC4-5D6E-409C-BE32-E72D297353CC}">
                <c16:uniqueId val="{00000002-C644-4837-977D-560403640B5F}"/>
              </c:ext>
            </c:extLst>
          </c:dPt>
          <c:dPt>
            <c:idx val="3"/>
            <c:bubble3D val="0"/>
            <c:explosion val="1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3-C644-4837-977D-560403640B5F}"/>
              </c:ext>
            </c:extLst>
          </c:dPt>
          <c:dPt>
            <c:idx val="4"/>
            <c:bubble3D val="0"/>
            <c:explosion val="9"/>
            <c:spPr>
              <a:solidFill>
                <a:srgbClr val="06FE1E"/>
              </a:solidFill>
            </c:spPr>
            <c:extLst>
              <c:ext xmlns:c16="http://schemas.microsoft.com/office/drawing/2014/chart" uri="{C3380CC4-5D6E-409C-BE32-E72D297353CC}">
                <c16:uniqueId val="{00000004-C644-4837-977D-560403640B5F}"/>
              </c:ext>
            </c:extLst>
          </c:dPt>
          <c:dLbls>
            <c:dLbl>
              <c:idx val="0"/>
              <c:layout>
                <c:manualLayout>
                  <c:x val="-0.19566306433934322"/>
                  <c:y val="-0.1073850885826771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644-4837-977D-560403640B5F}"/>
                </c:ext>
              </c:extLst>
            </c:dLbl>
            <c:dLbl>
              <c:idx val="4"/>
              <c:layout>
                <c:manualLayout>
                  <c:x val="2.7013283573729088E-2"/>
                  <c:y val="6.675959645669293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644-4837-977D-560403640B5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Общегосударственные вопросы</c:v>
                </c:pt>
                <c:pt idx="1">
                  <c:v>Культура, кинематография</c:v>
                </c:pt>
                <c:pt idx="2">
                  <c:v>Социальная политика</c:v>
                </c:pt>
                <c:pt idx="3">
                  <c:v>Межбюджетные трансферты общего характера бюджетам бюджетной системы российской федерации</c:v>
                </c:pt>
                <c:pt idx="4">
                  <c:v>Прочие разделы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49.2</c:v>
                </c:pt>
                <c:pt idx="1">
                  <c:v>44.8</c:v>
                </c:pt>
                <c:pt idx="2">
                  <c:v>1.1000000000000001</c:v>
                </c:pt>
                <c:pt idx="3">
                  <c:v>0</c:v>
                </c:pt>
                <c:pt idx="4">
                  <c:v>4.9000000000000004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644-4837-977D-560403640B5F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23700240594925634"/>
          <c:y val="0.11973789657285624"/>
        </c:manualLayout>
      </c:layout>
      <c:overlay val="0"/>
    </c:title>
    <c:autoTitleDeleted val="0"/>
    <c:view3D>
      <c:rotX val="9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2020 год</c:v>
                </c:pt>
              </c:strCache>
            </c:strRef>
          </c:tx>
          <c:explosion val="8"/>
          <c:dPt>
            <c:idx val="0"/>
            <c:bubble3D val="0"/>
            <c:spPr>
              <a:solidFill>
                <a:srgbClr val="4031FD"/>
              </a:solidFill>
            </c:spPr>
            <c:extLst>
              <c:ext xmlns:c16="http://schemas.microsoft.com/office/drawing/2014/chart" uri="{C3380CC4-5D6E-409C-BE32-E72D297353CC}">
                <c16:uniqueId val="{00000000-B998-4E4F-ABB7-213E3B81D1C1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1-B998-4E4F-ABB7-213E3B81D1C1}"/>
              </c:ext>
            </c:extLst>
          </c:dPt>
          <c:dPt>
            <c:idx val="2"/>
            <c:bubble3D val="0"/>
            <c:spPr>
              <a:solidFill>
                <a:srgbClr val="7030A0"/>
              </a:solidFill>
            </c:spPr>
            <c:extLst>
              <c:ext xmlns:c16="http://schemas.microsoft.com/office/drawing/2014/chart" uri="{C3380CC4-5D6E-409C-BE32-E72D297353CC}">
                <c16:uniqueId val="{00000002-B998-4E4F-ABB7-213E3B81D1C1}"/>
              </c:ext>
            </c:extLst>
          </c:dPt>
          <c:dPt>
            <c:idx val="4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03-B998-4E4F-ABB7-213E3B81D1C1}"/>
              </c:ext>
            </c:extLst>
          </c:dPt>
          <c:dLbls>
            <c:dLbl>
              <c:idx val="0"/>
              <c:layout>
                <c:manualLayout>
                  <c:x val="-0.21137995771361912"/>
                  <c:y val="-0.1089000506384551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998-4E4F-ABB7-213E3B81D1C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Общегосударственные вопросы</c:v>
                </c:pt>
                <c:pt idx="1">
                  <c:v>Культура, кинематография</c:v>
                </c:pt>
                <c:pt idx="2">
                  <c:v>Социальная политика</c:v>
                </c:pt>
                <c:pt idx="3">
                  <c:v>Межбюджетные трансферты общего характера бюджетам бюджетной системы российской федерации</c:v>
                </c:pt>
                <c:pt idx="4">
                  <c:v>Прочие разделы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47.2</c:v>
                </c:pt>
                <c:pt idx="1">
                  <c:v>47</c:v>
                </c:pt>
                <c:pt idx="2">
                  <c:v>1.1000000000000001</c:v>
                </c:pt>
                <c:pt idx="3">
                  <c:v>0</c:v>
                </c:pt>
                <c:pt idx="4">
                  <c:v>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998-4E4F-ABB7-213E3B81D1C1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599AFB-7C83-4858-B52F-E471FD80B079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AEC8A47-EB9F-4D40-88B8-619AB6A1BF1D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Налоговые доходы</a:t>
          </a:r>
          <a:endParaRPr lang="ru-RU" sz="140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C982D0-7178-4CE5-A2CB-9951D90BA94F}" type="parTrans" cxnId="{340686A2-C40C-4A50-B5A5-E42085D17DC1}">
      <dgm:prSet/>
      <dgm:spPr/>
      <dgm:t>
        <a:bodyPr/>
        <a:lstStyle/>
        <a:p>
          <a:endParaRPr lang="ru-RU" sz="1400"/>
        </a:p>
      </dgm:t>
    </dgm:pt>
    <dgm:pt modelId="{1C48BDB7-AA8F-470F-B925-A569685157B6}" type="sibTrans" cxnId="{340686A2-C40C-4A50-B5A5-E42085D17DC1}">
      <dgm:prSet/>
      <dgm:spPr/>
      <dgm:t>
        <a:bodyPr/>
        <a:lstStyle/>
        <a:p>
          <a:endParaRPr lang="ru-RU" sz="1400"/>
        </a:p>
      </dgm:t>
    </dgm:pt>
    <dgm:pt modelId="{8835D6E9-479D-4E78-956E-2648EB9E02CA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</a:rPr>
            <a:t>Доходы от предусмотренных законодательством Российской Федерации о налогах и сборах федеральных налогов и сборов, в том числе от налогов, предусмотренных специальными налоговыми режимами, региональных налогов, а также пеней и штрафов по ним </a:t>
          </a:r>
          <a:endParaRPr lang="ru-RU" sz="14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158913C9-DAD2-4576-8087-F545EAA0CBEF}" type="parTrans" cxnId="{D81AD3F0-80FD-4760-8E04-23334DF4217F}">
      <dgm:prSet/>
      <dgm:spPr/>
      <dgm:t>
        <a:bodyPr/>
        <a:lstStyle/>
        <a:p>
          <a:endParaRPr lang="ru-RU" sz="1400"/>
        </a:p>
      </dgm:t>
    </dgm:pt>
    <dgm:pt modelId="{31AE1DC3-0B32-4A23-8191-5ABAA0C558B7}" type="sibTrans" cxnId="{D81AD3F0-80FD-4760-8E04-23334DF4217F}">
      <dgm:prSet/>
      <dgm:spPr/>
      <dgm:t>
        <a:bodyPr/>
        <a:lstStyle/>
        <a:p>
          <a:endParaRPr lang="ru-RU" sz="1400"/>
        </a:p>
      </dgm:t>
    </dgm:pt>
    <dgm:pt modelId="{E10E4D8A-32CD-4D55-B4BE-DF930DE2F397}">
      <dgm:prSet phldrT="[Текст]" custT="1"/>
      <dgm:spPr>
        <a:solidFill>
          <a:srgbClr val="3FCD57"/>
        </a:solidFill>
      </dgm:spPr>
      <dgm:t>
        <a:bodyPr/>
        <a:lstStyle/>
        <a:p>
          <a:r>
            <a:rPr lang="ru-RU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Неналоговые доходы</a:t>
          </a:r>
          <a:endParaRPr lang="ru-RU" sz="140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A1853E-5D7B-40FD-BD06-8D1D39599EAF}" type="parTrans" cxnId="{885A4B36-B005-43D7-9B50-91C3F2A2F6B1}">
      <dgm:prSet/>
      <dgm:spPr/>
      <dgm:t>
        <a:bodyPr/>
        <a:lstStyle/>
        <a:p>
          <a:endParaRPr lang="ru-RU" sz="1400"/>
        </a:p>
      </dgm:t>
    </dgm:pt>
    <dgm:pt modelId="{992C44B8-3782-4EEB-9B60-0B06873DE5EA}" type="sibTrans" cxnId="{885A4B36-B005-43D7-9B50-91C3F2A2F6B1}">
      <dgm:prSet/>
      <dgm:spPr/>
      <dgm:t>
        <a:bodyPr/>
        <a:lstStyle/>
        <a:p>
          <a:endParaRPr lang="ru-RU" sz="1400"/>
        </a:p>
      </dgm:t>
    </dgm:pt>
    <dgm:pt modelId="{171FBCCF-15C1-443C-8C37-A91A8A40F093}">
      <dgm:prSet phldrT="[Текст]" custT="1"/>
      <dgm:spPr/>
      <dgm:t>
        <a:bodyPr/>
        <a:lstStyle/>
        <a:p>
          <a:r>
            <a:rPr lang="ru-RU" sz="1400" dirty="0" smtClean="0">
              <a:solidFill>
                <a:srgbClr val="000000"/>
              </a:solidFill>
              <a:latin typeface="Times New Roman"/>
            </a:rPr>
            <a:t>Поступающие в бюджет платежи за оказание государственных услуг, за пользование природными ресурсами, за пользование государственной собственностью, от продажи государственного имущества, а также платежи в виде штрафов и иных санкций за нарушение законодательства </a:t>
          </a:r>
          <a:endParaRPr lang="ru-RU" sz="1400" dirty="0"/>
        </a:p>
      </dgm:t>
    </dgm:pt>
    <dgm:pt modelId="{79A08A0A-5BFB-4FC9-B61D-0F57C1652FCC}" type="parTrans" cxnId="{62D17442-B24D-484B-9ECE-870840B6B4B0}">
      <dgm:prSet/>
      <dgm:spPr/>
      <dgm:t>
        <a:bodyPr/>
        <a:lstStyle/>
        <a:p>
          <a:endParaRPr lang="ru-RU" sz="1400"/>
        </a:p>
      </dgm:t>
    </dgm:pt>
    <dgm:pt modelId="{F92457EB-4839-4E0B-9145-ED94662136DF}" type="sibTrans" cxnId="{62D17442-B24D-484B-9ECE-870840B6B4B0}">
      <dgm:prSet/>
      <dgm:spPr/>
      <dgm:t>
        <a:bodyPr/>
        <a:lstStyle/>
        <a:p>
          <a:endParaRPr lang="ru-RU" sz="1400"/>
        </a:p>
      </dgm:t>
    </dgm:pt>
    <dgm:pt modelId="{5142BAD6-8E63-4FAF-80C0-3B2282AEA1FD}">
      <dgm:prSet phldrT="[Текст]" custT="1"/>
      <dgm:spPr>
        <a:solidFill>
          <a:schemeClr val="accent6"/>
        </a:solidFill>
      </dgm:spPr>
      <dgm:t>
        <a:bodyPr/>
        <a:lstStyle/>
        <a:p>
          <a:r>
            <a:rPr lang="ru-RU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Безвозмездные поступления</a:t>
          </a:r>
          <a:endParaRPr lang="ru-RU" sz="140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3B55AE-4586-42D5-9965-9FF97BA02A4F}" type="parTrans" cxnId="{B1DC3DEB-170B-4910-A593-4183AC48D9F6}">
      <dgm:prSet/>
      <dgm:spPr/>
      <dgm:t>
        <a:bodyPr/>
        <a:lstStyle/>
        <a:p>
          <a:endParaRPr lang="ru-RU" sz="1400"/>
        </a:p>
      </dgm:t>
    </dgm:pt>
    <dgm:pt modelId="{D7BDB003-F52E-4F0B-BD97-CCEDA74985AB}" type="sibTrans" cxnId="{B1DC3DEB-170B-4910-A593-4183AC48D9F6}">
      <dgm:prSet/>
      <dgm:spPr/>
      <dgm:t>
        <a:bodyPr/>
        <a:lstStyle/>
        <a:p>
          <a:endParaRPr lang="ru-RU" sz="1400"/>
        </a:p>
      </dgm:t>
    </dgm:pt>
    <dgm:pt modelId="{B2F48C43-685A-4FE8-B9A5-9FCE1289C16A}">
      <dgm:prSet phldrT="[Текст]" custT="1"/>
      <dgm:spPr/>
      <dgm:t>
        <a:bodyPr/>
        <a:lstStyle/>
        <a:p>
          <a:r>
            <a:rPr lang="ru-RU" sz="1400" dirty="0" smtClean="0">
              <a:solidFill>
                <a:srgbClr val="000000"/>
              </a:solidFill>
              <a:latin typeface="Times New Roman"/>
            </a:rPr>
            <a:t>Дотации, субсидии, субвенции, иные межбюджетные трансферты из федерального и областного бюджета, а также безвозмездные поступления от физических и юридических лиц</a:t>
          </a:r>
          <a:endParaRPr lang="ru-RU" sz="1400" dirty="0"/>
        </a:p>
      </dgm:t>
    </dgm:pt>
    <dgm:pt modelId="{8D67F3F9-B66B-4015-95B8-C0979675D1D0}" type="parTrans" cxnId="{00492944-3DA5-4793-9E7D-0FB15B4F3292}">
      <dgm:prSet/>
      <dgm:spPr/>
      <dgm:t>
        <a:bodyPr/>
        <a:lstStyle/>
        <a:p>
          <a:endParaRPr lang="ru-RU" sz="1400"/>
        </a:p>
      </dgm:t>
    </dgm:pt>
    <dgm:pt modelId="{CD523CBA-27E8-45F9-8BFF-8707B281D958}" type="sibTrans" cxnId="{00492944-3DA5-4793-9E7D-0FB15B4F3292}">
      <dgm:prSet/>
      <dgm:spPr/>
      <dgm:t>
        <a:bodyPr/>
        <a:lstStyle/>
        <a:p>
          <a:endParaRPr lang="ru-RU" sz="1400"/>
        </a:p>
      </dgm:t>
    </dgm:pt>
    <dgm:pt modelId="{A23D9BDC-C518-47D8-8C43-46279C117093}" type="pres">
      <dgm:prSet presAssocID="{D4599AFB-7C83-4858-B52F-E471FD80B079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D2CD6D36-C9AA-4FF8-BB1E-DDFF229C17C1}" type="pres">
      <dgm:prSet presAssocID="{BAEC8A47-EB9F-4D40-88B8-619AB6A1BF1D}" presName="composite" presStyleCnt="0"/>
      <dgm:spPr/>
    </dgm:pt>
    <dgm:pt modelId="{BA6CEF46-EB05-4A1C-8EB3-0B420980129E}" type="pres">
      <dgm:prSet presAssocID="{BAEC8A47-EB9F-4D40-88B8-619AB6A1BF1D}" presName="bentUpArrow1" presStyleLbl="alignImgPlace1" presStyleIdx="0" presStyleCnt="2" custAng="10800000" custLinFactNeighborX="59" custLinFactNeighborY="14589"/>
      <dgm:spPr>
        <a:noFill/>
        <a:ln>
          <a:noFill/>
        </a:ln>
      </dgm:spPr>
    </dgm:pt>
    <dgm:pt modelId="{669F37FD-5C3A-42D3-92FD-7B69BCCECB4C}" type="pres">
      <dgm:prSet presAssocID="{BAEC8A47-EB9F-4D40-88B8-619AB6A1BF1D}" presName="ParentText" presStyleLbl="node1" presStyleIdx="0" presStyleCnt="3" custScaleX="69656" custScaleY="87256" custLinFactNeighborX="-1363" custLinFactNeighborY="16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DF3B78-772F-4359-8DB9-8FC211807BA1}" type="pres">
      <dgm:prSet presAssocID="{BAEC8A47-EB9F-4D40-88B8-619AB6A1BF1D}" presName="ChildText" presStyleLbl="revTx" presStyleIdx="0" presStyleCnt="3" custScaleX="297867" custScaleY="127469" custLinFactNeighborX="83765" custLinFactNeighborY="182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D3DED3-76EC-41AC-8A8D-F3E764EE3924}" type="pres">
      <dgm:prSet presAssocID="{1C48BDB7-AA8F-470F-B925-A569685157B6}" presName="sibTrans" presStyleCnt="0"/>
      <dgm:spPr/>
    </dgm:pt>
    <dgm:pt modelId="{D65637DD-6A17-4124-9BC3-3648126E1FD1}" type="pres">
      <dgm:prSet presAssocID="{E10E4D8A-32CD-4D55-B4BE-DF930DE2F397}" presName="composite" presStyleCnt="0"/>
      <dgm:spPr/>
    </dgm:pt>
    <dgm:pt modelId="{53A251A0-B944-4BA8-81C0-84031743A461}" type="pres">
      <dgm:prSet presAssocID="{E10E4D8A-32CD-4D55-B4BE-DF930DE2F397}" presName="bentUpArrow1" presStyleLbl="alignImgPlace1" presStyleIdx="1" presStyleCnt="2" custAng="10800000" custLinFactX="-40164" custLinFactY="-11283" custLinFactNeighborX="-100000" custLinFactNeighborY="-100000"/>
      <dgm:spPr>
        <a:noFill/>
        <a:ln>
          <a:noFill/>
        </a:ln>
      </dgm:spPr>
    </dgm:pt>
    <dgm:pt modelId="{9F30757E-33C5-4119-8EDF-F37E0E6D01A8}" type="pres">
      <dgm:prSet presAssocID="{E10E4D8A-32CD-4D55-B4BE-DF930DE2F397}" presName="ParentText" presStyleLbl="node1" presStyleIdx="1" presStyleCnt="3" custScaleX="72176" custScaleY="94697" custLinFactX="-14105" custLinFactNeighborX="-100000" custLinFactNeighborY="49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9FF782-DDB2-4D47-97E6-2F221035A0D0}" type="pres">
      <dgm:prSet presAssocID="{E10E4D8A-32CD-4D55-B4BE-DF930DE2F397}" presName="ChildText" presStyleLbl="revTx" presStyleIdx="1" presStyleCnt="3" custScaleX="333826" custLinFactNeighborX="-50954" custLinFactNeighborY="423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FA6214-AF0F-4EA0-9BAD-A02F0EEF03C0}" type="pres">
      <dgm:prSet presAssocID="{992C44B8-3782-4EEB-9B60-0B06873DE5EA}" presName="sibTrans" presStyleCnt="0"/>
      <dgm:spPr/>
    </dgm:pt>
    <dgm:pt modelId="{0E0FDB4A-DDB5-4868-877B-B6F3EC116C25}" type="pres">
      <dgm:prSet presAssocID="{5142BAD6-8E63-4FAF-80C0-3B2282AEA1FD}" presName="composite" presStyleCnt="0"/>
      <dgm:spPr/>
    </dgm:pt>
    <dgm:pt modelId="{485F9950-F438-4A2B-AC67-C55BF8A103AE}" type="pres">
      <dgm:prSet presAssocID="{5142BAD6-8E63-4FAF-80C0-3B2282AEA1FD}" presName="ParentText" presStyleLbl="node1" presStyleIdx="2" presStyleCnt="3" custScaleX="72369" custScaleY="81875" custLinFactX="-100000" custLinFactNeighborX="-122926" custLinFactNeighborY="-118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F43623-D49A-4100-AE14-7D7EE1F8C98B}" type="pres">
      <dgm:prSet presAssocID="{5142BAD6-8E63-4FAF-80C0-3B2282AEA1FD}" presName="FinalChildText" presStyleLbl="revTx" presStyleIdx="2" presStyleCnt="3" custScaleX="329010" custScaleY="82666" custLinFactX="-100000" custLinFactNeighborX="-102996" custLinFactNeighborY="-496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81AD3F0-80FD-4760-8E04-23334DF4217F}" srcId="{BAEC8A47-EB9F-4D40-88B8-619AB6A1BF1D}" destId="{8835D6E9-479D-4E78-956E-2648EB9E02CA}" srcOrd="0" destOrd="0" parTransId="{158913C9-DAD2-4576-8087-F545EAA0CBEF}" sibTransId="{31AE1DC3-0B32-4A23-8191-5ABAA0C558B7}"/>
    <dgm:cxn modelId="{B1DC3DEB-170B-4910-A593-4183AC48D9F6}" srcId="{D4599AFB-7C83-4858-B52F-E471FD80B079}" destId="{5142BAD6-8E63-4FAF-80C0-3B2282AEA1FD}" srcOrd="2" destOrd="0" parTransId="{C33B55AE-4586-42D5-9965-9FF97BA02A4F}" sibTransId="{D7BDB003-F52E-4F0B-BD97-CCEDA74985AB}"/>
    <dgm:cxn modelId="{75B96CD2-7D49-45E7-B8B6-03236481E6C2}" type="presOf" srcId="{D4599AFB-7C83-4858-B52F-E471FD80B079}" destId="{A23D9BDC-C518-47D8-8C43-46279C117093}" srcOrd="0" destOrd="0" presId="urn:microsoft.com/office/officeart/2005/8/layout/StepDownProcess"/>
    <dgm:cxn modelId="{988776EE-068D-4F14-A14F-B01DC54C0949}" type="presOf" srcId="{8835D6E9-479D-4E78-956E-2648EB9E02CA}" destId="{A3DF3B78-772F-4359-8DB9-8FC211807BA1}" srcOrd="0" destOrd="0" presId="urn:microsoft.com/office/officeart/2005/8/layout/StepDownProcess"/>
    <dgm:cxn modelId="{74861CF7-B828-462C-A611-DF1232EF598D}" type="presOf" srcId="{5142BAD6-8E63-4FAF-80C0-3B2282AEA1FD}" destId="{485F9950-F438-4A2B-AC67-C55BF8A103AE}" srcOrd="0" destOrd="0" presId="urn:microsoft.com/office/officeart/2005/8/layout/StepDownProcess"/>
    <dgm:cxn modelId="{62D17442-B24D-484B-9ECE-870840B6B4B0}" srcId="{E10E4D8A-32CD-4D55-B4BE-DF930DE2F397}" destId="{171FBCCF-15C1-443C-8C37-A91A8A40F093}" srcOrd="0" destOrd="0" parTransId="{79A08A0A-5BFB-4FC9-B61D-0F57C1652FCC}" sibTransId="{F92457EB-4839-4E0B-9145-ED94662136DF}"/>
    <dgm:cxn modelId="{340686A2-C40C-4A50-B5A5-E42085D17DC1}" srcId="{D4599AFB-7C83-4858-B52F-E471FD80B079}" destId="{BAEC8A47-EB9F-4D40-88B8-619AB6A1BF1D}" srcOrd="0" destOrd="0" parTransId="{8DC982D0-7178-4CE5-A2CB-9951D90BA94F}" sibTransId="{1C48BDB7-AA8F-470F-B925-A569685157B6}"/>
    <dgm:cxn modelId="{00492944-3DA5-4793-9E7D-0FB15B4F3292}" srcId="{5142BAD6-8E63-4FAF-80C0-3B2282AEA1FD}" destId="{B2F48C43-685A-4FE8-B9A5-9FCE1289C16A}" srcOrd="0" destOrd="0" parTransId="{8D67F3F9-B66B-4015-95B8-C0979675D1D0}" sibTransId="{CD523CBA-27E8-45F9-8BFF-8707B281D958}"/>
    <dgm:cxn modelId="{19F62023-0292-4A31-9967-87B4A6032E2F}" type="presOf" srcId="{171FBCCF-15C1-443C-8C37-A91A8A40F093}" destId="{BA9FF782-DDB2-4D47-97E6-2F221035A0D0}" srcOrd="0" destOrd="0" presId="urn:microsoft.com/office/officeart/2005/8/layout/StepDownProcess"/>
    <dgm:cxn modelId="{E1338A5D-1BF2-4C75-877A-46854E5F367B}" type="presOf" srcId="{BAEC8A47-EB9F-4D40-88B8-619AB6A1BF1D}" destId="{669F37FD-5C3A-42D3-92FD-7B69BCCECB4C}" srcOrd="0" destOrd="0" presId="urn:microsoft.com/office/officeart/2005/8/layout/StepDownProcess"/>
    <dgm:cxn modelId="{DBA2AFC6-CA2F-45A5-BA10-2F5AF4538582}" type="presOf" srcId="{B2F48C43-685A-4FE8-B9A5-9FCE1289C16A}" destId="{BDF43623-D49A-4100-AE14-7D7EE1F8C98B}" srcOrd="0" destOrd="0" presId="urn:microsoft.com/office/officeart/2005/8/layout/StepDownProcess"/>
    <dgm:cxn modelId="{885A4B36-B005-43D7-9B50-91C3F2A2F6B1}" srcId="{D4599AFB-7C83-4858-B52F-E471FD80B079}" destId="{E10E4D8A-32CD-4D55-B4BE-DF930DE2F397}" srcOrd="1" destOrd="0" parTransId="{53A1853E-5D7B-40FD-BD06-8D1D39599EAF}" sibTransId="{992C44B8-3782-4EEB-9B60-0B06873DE5EA}"/>
    <dgm:cxn modelId="{6324F894-EE07-4C75-9A9C-9BC1AF098315}" type="presOf" srcId="{E10E4D8A-32CD-4D55-B4BE-DF930DE2F397}" destId="{9F30757E-33C5-4119-8EDF-F37E0E6D01A8}" srcOrd="0" destOrd="0" presId="urn:microsoft.com/office/officeart/2005/8/layout/StepDownProcess"/>
    <dgm:cxn modelId="{0D21CCBD-06A7-45A4-81BB-D584E6993F5B}" type="presParOf" srcId="{A23D9BDC-C518-47D8-8C43-46279C117093}" destId="{D2CD6D36-C9AA-4FF8-BB1E-DDFF229C17C1}" srcOrd="0" destOrd="0" presId="urn:microsoft.com/office/officeart/2005/8/layout/StepDownProcess"/>
    <dgm:cxn modelId="{B5B3E920-0EA0-41B7-A61E-C8B0E2BB81B3}" type="presParOf" srcId="{D2CD6D36-C9AA-4FF8-BB1E-DDFF229C17C1}" destId="{BA6CEF46-EB05-4A1C-8EB3-0B420980129E}" srcOrd="0" destOrd="0" presId="urn:microsoft.com/office/officeart/2005/8/layout/StepDownProcess"/>
    <dgm:cxn modelId="{39E97D82-3842-4A6A-98DB-0C274AB3AC48}" type="presParOf" srcId="{D2CD6D36-C9AA-4FF8-BB1E-DDFF229C17C1}" destId="{669F37FD-5C3A-42D3-92FD-7B69BCCECB4C}" srcOrd="1" destOrd="0" presId="urn:microsoft.com/office/officeart/2005/8/layout/StepDownProcess"/>
    <dgm:cxn modelId="{7ED07CB4-FFBB-4C78-BDF1-51D8DBA21824}" type="presParOf" srcId="{D2CD6D36-C9AA-4FF8-BB1E-DDFF229C17C1}" destId="{A3DF3B78-772F-4359-8DB9-8FC211807BA1}" srcOrd="2" destOrd="0" presId="urn:microsoft.com/office/officeart/2005/8/layout/StepDownProcess"/>
    <dgm:cxn modelId="{A009EF32-68C9-4304-A7A6-91934E4A4763}" type="presParOf" srcId="{A23D9BDC-C518-47D8-8C43-46279C117093}" destId="{B6D3DED3-76EC-41AC-8A8D-F3E764EE3924}" srcOrd="1" destOrd="0" presId="urn:microsoft.com/office/officeart/2005/8/layout/StepDownProcess"/>
    <dgm:cxn modelId="{871D3BA0-0A4F-4F64-A011-BD4837A7B41A}" type="presParOf" srcId="{A23D9BDC-C518-47D8-8C43-46279C117093}" destId="{D65637DD-6A17-4124-9BC3-3648126E1FD1}" srcOrd="2" destOrd="0" presId="urn:microsoft.com/office/officeart/2005/8/layout/StepDownProcess"/>
    <dgm:cxn modelId="{EA93B942-AE0F-4F8B-AC27-597DC9983043}" type="presParOf" srcId="{D65637DD-6A17-4124-9BC3-3648126E1FD1}" destId="{53A251A0-B944-4BA8-81C0-84031743A461}" srcOrd="0" destOrd="0" presId="urn:microsoft.com/office/officeart/2005/8/layout/StepDownProcess"/>
    <dgm:cxn modelId="{56D5E8DB-5B6A-409D-B09F-D71063E034AB}" type="presParOf" srcId="{D65637DD-6A17-4124-9BC3-3648126E1FD1}" destId="{9F30757E-33C5-4119-8EDF-F37E0E6D01A8}" srcOrd="1" destOrd="0" presId="urn:microsoft.com/office/officeart/2005/8/layout/StepDownProcess"/>
    <dgm:cxn modelId="{4BE82F82-23C6-4571-8CAD-D0E4A6AB07AA}" type="presParOf" srcId="{D65637DD-6A17-4124-9BC3-3648126E1FD1}" destId="{BA9FF782-DDB2-4D47-97E6-2F221035A0D0}" srcOrd="2" destOrd="0" presId="urn:microsoft.com/office/officeart/2005/8/layout/StepDownProcess"/>
    <dgm:cxn modelId="{183ABEA1-DA88-47FC-BF72-EE2BBF86E7FD}" type="presParOf" srcId="{A23D9BDC-C518-47D8-8C43-46279C117093}" destId="{42FA6214-AF0F-4EA0-9BAD-A02F0EEF03C0}" srcOrd="3" destOrd="0" presId="urn:microsoft.com/office/officeart/2005/8/layout/StepDownProcess"/>
    <dgm:cxn modelId="{D25317EB-C6AD-42FE-8952-6214BB7B6EB6}" type="presParOf" srcId="{A23D9BDC-C518-47D8-8C43-46279C117093}" destId="{0E0FDB4A-DDB5-4868-877B-B6F3EC116C25}" srcOrd="4" destOrd="0" presId="urn:microsoft.com/office/officeart/2005/8/layout/StepDownProcess"/>
    <dgm:cxn modelId="{C0C85599-FB20-44DC-8275-F38C931C876E}" type="presParOf" srcId="{0E0FDB4A-DDB5-4868-877B-B6F3EC116C25}" destId="{485F9950-F438-4A2B-AC67-C55BF8A103AE}" srcOrd="0" destOrd="0" presId="urn:microsoft.com/office/officeart/2005/8/layout/StepDownProcess"/>
    <dgm:cxn modelId="{3D265E80-A4D2-43B3-9DD9-B5312679F8B9}" type="presParOf" srcId="{0E0FDB4A-DDB5-4868-877B-B6F3EC116C25}" destId="{BDF43623-D49A-4100-AE14-7D7EE1F8C98B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AE6CB4-C484-43CF-A7ED-C76104F0022B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505BE5B3-CF3A-4814-BE17-528E8859F083}">
      <dgm:prSet phldrT="[Текст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Программные расходы составляют:</a:t>
          </a:r>
        </a:p>
        <a:p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2018 год – 5900,6 тыс.рублей;</a:t>
          </a:r>
        </a:p>
        <a:p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2019 год – 4269,8 тыс.рублей;</a:t>
          </a:r>
        </a:p>
        <a:p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2020 год – 4656,6 тыс.рублей.</a:t>
          </a:r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A3717F-850E-4411-8140-5D14D7C068F4}" type="parTrans" cxnId="{348C4ABE-8DD0-4225-9789-3024ED4DFA36}">
      <dgm:prSet/>
      <dgm:spPr/>
      <dgm:t>
        <a:bodyPr/>
        <a:lstStyle/>
        <a:p>
          <a:endParaRPr lang="ru-RU"/>
        </a:p>
      </dgm:t>
    </dgm:pt>
    <dgm:pt modelId="{D6248A6D-C195-4BCB-A912-A5BC38E6E6B7}" type="sibTrans" cxnId="{348C4ABE-8DD0-4225-9789-3024ED4DFA36}">
      <dgm:prSet/>
      <dgm:spPr/>
      <dgm:t>
        <a:bodyPr/>
        <a:lstStyle/>
        <a:p>
          <a:endParaRPr lang="ru-RU"/>
        </a:p>
      </dgm:t>
    </dgm:pt>
    <dgm:pt modelId="{42F3AADE-91BC-4F53-96CB-8E1EE585A2DA}">
      <dgm:prSet phldrT="[Текст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Непрограммные расходы:</a:t>
          </a:r>
        </a:p>
        <a:p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2018 год – 4819,3 тыс. рублей;</a:t>
          </a:r>
        </a:p>
        <a:p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2019 год – 4608,4 тыс.рублей;</a:t>
          </a:r>
        </a:p>
        <a:p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2020 год – 4624,5 тыс.рублей.</a:t>
          </a:r>
          <a:endParaRPr lang="ru-RU" sz="1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B4C55D-2479-4804-BFC2-D3961F801360}" type="parTrans" cxnId="{B93B9D0D-A25C-4E69-8DEC-354A7A29B104}">
      <dgm:prSet/>
      <dgm:spPr/>
      <dgm:t>
        <a:bodyPr/>
        <a:lstStyle/>
        <a:p>
          <a:endParaRPr lang="ru-RU"/>
        </a:p>
      </dgm:t>
    </dgm:pt>
    <dgm:pt modelId="{1F76F3BF-E57F-467A-A98E-C3ED1E5E11B0}" type="sibTrans" cxnId="{B93B9D0D-A25C-4E69-8DEC-354A7A29B104}">
      <dgm:prSet/>
      <dgm:spPr/>
      <dgm:t>
        <a:bodyPr/>
        <a:lstStyle/>
        <a:p>
          <a:endParaRPr lang="ru-RU"/>
        </a:p>
      </dgm:t>
    </dgm:pt>
    <dgm:pt modelId="{56727721-662E-44E6-9968-5331C400028A}">
      <dgm:prSet phldrT="[Текст]" custT="1"/>
      <dgm:spPr/>
      <dgm:t>
        <a:bodyPr/>
        <a:lstStyle/>
        <a:p>
          <a:pPr algn="l"/>
          <a:r>
            <a: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Формирование бюджета муниципального образования Дубовского сельского поселения в 2018 году и плановом периоде 2019-2020 годов осуществлялось по программно-целевому принципу на основе муниципальных программ Дубовского сельского поселения. Исполнение бюджета в 2018году  и плановом периоде на 2019 и 2020 годы  планируется осуществлять в рамках 5 муниципальных программ. </a:t>
          </a:r>
        </a:p>
        <a:p>
          <a:pPr algn="l"/>
          <a:endParaRPr lang="ru-RU" sz="13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CCDF4B-C372-49E7-BC34-4D6B903DF579}" type="sibTrans" cxnId="{5E18BD50-DA70-4D34-AF62-E7CBF120FFFA}">
      <dgm:prSet/>
      <dgm:spPr/>
      <dgm:t>
        <a:bodyPr/>
        <a:lstStyle/>
        <a:p>
          <a:endParaRPr lang="ru-RU"/>
        </a:p>
      </dgm:t>
    </dgm:pt>
    <dgm:pt modelId="{85527C36-0B93-4DA0-8D8F-5987E02310B6}" type="parTrans" cxnId="{5E18BD50-DA70-4D34-AF62-E7CBF120FFFA}">
      <dgm:prSet/>
      <dgm:spPr/>
      <dgm:t>
        <a:bodyPr/>
        <a:lstStyle/>
        <a:p>
          <a:endParaRPr lang="ru-RU"/>
        </a:p>
      </dgm:t>
    </dgm:pt>
    <dgm:pt modelId="{86BEF549-315E-4A3F-B55E-B57D26A55129}" type="pres">
      <dgm:prSet presAssocID="{E6AE6CB4-C484-43CF-A7ED-C76104F0022B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86A4337D-FF19-472E-916A-D9FD8841784D}" type="pres">
      <dgm:prSet presAssocID="{505BE5B3-CF3A-4814-BE17-528E8859F083}" presName="parentText1" presStyleLbl="node1" presStyleIdx="0" presStyleCnt="2" custScaleX="93337" custScaleY="203885" custLinFactNeighborX="-11311" custLinFactNeighborY="-37271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F430F6-A5FF-4650-892D-A1CC762059F0}" type="pres">
      <dgm:prSet presAssocID="{505BE5B3-CF3A-4814-BE17-528E8859F083}" presName="childText1" presStyleLbl="solidAlignAcc1" presStyleIdx="0" presStyleCnt="1" custScaleX="216450" custScaleY="28529" custLinFactNeighborX="26532" custLinFactNeighborY="927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14EB7D-8A5B-4060-AAF1-418D36193991}" type="pres">
      <dgm:prSet presAssocID="{42F3AADE-91BC-4F53-96CB-8E1EE585A2DA}" presName="parentText2" presStyleLbl="node1" presStyleIdx="1" presStyleCnt="2" custScaleX="71456" custScaleY="129490" custLinFactNeighborX="-22418" custLinFactNeighborY="16351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CB5511D-5DE6-422B-A304-D47891F11D39}" type="presOf" srcId="{E6AE6CB4-C484-43CF-A7ED-C76104F0022B}" destId="{86BEF549-315E-4A3F-B55E-B57D26A55129}" srcOrd="0" destOrd="0" presId="urn:microsoft.com/office/officeart/2009/3/layout/IncreasingArrowsProcess"/>
    <dgm:cxn modelId="{DCA24253-6B01-47BA-88A4-532F04FCFE45}" type="presOf" srcId="{505BE5B3-CF3A-4814-BE17-528E8859F083}" destId="{86A4337D-FF19-472E-916A-D9FD8841784D}" srcOrd="0" destOrd="0" presId="urn:microsoft.com/office/officeart/2009/3/layout/IncreasingArrowsProcess"/>
    <dgm:cxn modelId="{5E17972B-857A-49E3-AE4B-3A50554FB9F1}" type="presOf" srcId="{42F3AADE-91BC-4F53-96CB-8E1EE585A2DA}" destId="{5914EB7D-8A5B-4060-AAF1-418D36193991}" srcOrd="0" destOrd="0" presId="urn:microsoft.com/office/officeart/2009/3/layout/IncreasingArrowsProcess"/>
    <dgm:cxn modelId="{A40FFE98-5B87-4D88-AA6E-EF9F2E6FC8E0}" type="presOf" srcId="{56727721-662E-44E6-9968-5331C400028A}" destId="{B2F430F6-A5FF-4650-892D-A1CC762059F0}" srcOrd="0" destOrd="0" presId="urn:microsoft.com/office/officeart/2009/3/layout/IncreasingArrowsProcess"/>
    <dgm:cxn modelId="{5E18BD50-DA70-4D34-AF62-E7CBF120FFFA}" srcId="{505BE5B3-CF3A-4814-BE17-528E8859F083}" destId="{56727721-662E-44E6-9968-5331C400028A}" srcOrd="0" destOrd="0" parTransId="{85527C36-0B93-4DA0-8D8F-5987E02310B6}" sibTransId="{ACCCDF4B-C372-49E7-BC34-4D6B903DF579}"/>
    <dgm:cxn modelId="{B93B9D0D-A25C-4E69-8DEC-354A7A29B104}" srcId="{E6AE6CB4-C484-43CF-A7ED-C76104F0022B}" destId="{42F3AADE-91BC-4F53-96CB-8E1EE585A2DA}" srcOrd="1" destOrd="0" parTransId="{39B4C55D-2479-4804-BFC2-D3961F801360}" sibTransId="{1F76F3BF-E57F-467A-A98E-C3ED1E5E11B0}"/>
    <dgm:cxn modelId="{348C4ABE-8DD0-4225-9789-3024ED4DFA36}" srcId="{E6AE6CB4-C484-43CF-A7ED-C76104F0022B}" destId="{505BE5B3-CF3A-4814-BE17-528E8859F083}" srcOrd="0" destOrd="0" parTransId="{8FA3717F-850E-4411-8140-5D14D7C068F4}" sibTransId="{D6248A6D-C195-4BCB-A912-A5BC38E6E6B7}"/>
    <dgm:cxn modelId="{157ECE27-25D1-401A-A305-C084A92DEBE1}" type="presParOf" srcId="{86BEF549-315E-4A3F-B55E-B57D26A55129}" destId="{86A4337D-FF19-472E-916A-D9FD8841784D}" srcOrd="0" destOrd="0" presId="urn:microsoft.com/office/officeart/2009/3/layout/IncreasingArrowsProcess"/>
    <dgm:cxn modelId="{056D24DE-B403-4C7C-9A92-4393703A0C0A}" type="presParOf" srcId="{86BEF549-315E-4A3F-B55E-B57D26A55129}" destId="{B2F430F6-A5FF-4650-892D-A1CC762059F0}" srcOrd="1" destOrd="0" presId="urn:microsoft.com/office/officeart/2009/3/layout/IncreasingArrowsProcess"/>
    <dgm:cxn modelId="{D0881C21-4E73-4004-96B9-89CB4E7FD997}" type="presParOf" srcId="{86BEF549-315E-4A3F-B55E-B57D26A55129}" destId="{5914EB7D-8A5B-4060-AAF1-418D36193991}" srcOrd="2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6CEF46-EB05-4A1C-8EB3-0B420980129E}">
      <dsp:nvSpPr>
        <dsp:cNvPr id="0" name=""/>
        <dsp:cNvSpPr/>
      </dsp:nvSpPr>
      <dsp:spPr>
        <a:xfrm rot="16200000">
          <a:off x="74923" y="2542505"/>
          <a:ext cx="1155483" cy="131547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9F37FD-5C3A-42D3-92FD-7B69BCCECB4C}">
      <dsp:nvSpPr>
        <dsp:cNvPr id="0" name=""/>
        <dsp:cNvSpPr/>
      </dsp:nvSpPr>
      <dsp:spPr>
        <a:xfrm>
          <a:off x="36620" y="1201597"/>
          <a:ext cx="1354916" cy="1188029"/>
        </a:xfrm>
        <a:prstGeom prst="roundRect">
          <a:avLst>
            <a:gd name="adj" fmla="val 16670"/>
          </a:avLst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Налоговые доходы</a:t>
          </a:r>
          <a:endParaRPr lang="ru-RU" sz="1400" kern="120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4625" y="1259602"/>
        <a:ext cx="1238906" cy="1072019"/>
      </dsp:txXfrm>
    </dsp:sp>
    <dsp:sp modelId="{A3DF3B78-772F-4359-8DB9-8FC211807BA1}">
      <dsp:nvSpPr>
        <dsp:cNvPr id="0" name=""/>
        <dsp:cNvSpPr/>
      </dsp:nvSpPr>
      <dsp:spPr>
        <a:xfrm>
          <a:off x="1498576" y="1091850"/>
          <a:ext cx="4213984" cy="14027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</a:rPr>
            <a:t>Доходы от предусмотренных законодательством Российской Федерации о налогах и сборах федеральных налогов и сборов, в том числе от налогов, предусмотренных специальными налоговыми режимами, региональных налогов, а также пеней и штрафов по ним </a:t>
          </a:r>
          <a:endParaRPr lang="ru-RU" sz="14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1498576" y="1091850"/>
        <a:ext cx="4213984" cy="1402746"/>
      </dsp:txXfrm>
    </dsp:sp>
    <dsp:sp modelId="{53A251A0-B944-4BA8-81C0-84031743A461}">
      <dsp:nvSpPr>
        <dsp:cNvPr id="0" name=""/>
        <dsp:cNvSpPr/>
      </dsp:nvSpPr>
      <dsp:spPr>
        <a:xfrm rot="16200000">
          <a:off x="406339" y="2581438"/>
          <a:ext cx="1155483" cy="131547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30757E-33C5-4119-8EDF-F37E0E6D01A8}">
      <dsp:nvSpPr>
        <dsp:cNvPr id="0" name=""/>
        <dsp:cNvSpPr/>
      </dsp:nvSpPr>
      <dsp:spPr>
        <a:xfrm>
          <a:off x="0" y="2629191"/>
          <a:ext cx="1403934" cy="1289342"/>
        </a:xfrm>
        <a:prstGeom prst="roundRect">
          <a:avLst>
            <a:gd name="adj" fmla="val 16670"/>
          </a:avLst>
        </a:prstGeom>
        <a:solidFill>
          <a:srgbClr val="3FCD5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Неналоговые доходы</a:t>
          </a:r>
          <a:endParaRPr lang="ru-RU" sz="1400" kern="120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2952" y="2692143"/>
        <a:ext cx="1278030" cy="1163438"/>
      </dsp:txXfrm>
    </dsp:sp>
    <dsp:sp modelId="{BA9FF782-DDB2-4D47-97E6-2F221035A0D0}">
      <dsp:nvSpPr>
        <dsp:cNvPr id="0" name=""/>
        <dsp:cNvSpPr/>
      </dsp:nvSpPr>
      <dsp:spPr>
        <a:xfrm>
          <a:off x="1514338" y="2762866"/>
          <a:ext cx="4722703" cy="1100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rgbClr val="000000"/>
              </a:solidFill>
              <a:latin typeface="Times New Roman"/>
            </a:rPr>
            <a:t>Поступающие в бюджет платежи за оказание государственных услуг, за пользование природными ресурсами, за пользование государственной собственностью, от продажи государственного имущества, а также платежи в виде штрафов и иных санкций за нарушение законодательства </a:t>
          </a:r>
          <a:endParaRPr lang="ru-RU" sz="1400" kern="1200" dirty="0"/>
        </a:p>
      </dsp:txBody>
      <dsp:txXfrm>
        <a:off x="1514338" y="2762866"/>
        <a:ext cx="4722703" cy="1100460"/>
      </dsp:txXfrm>
    </dsp:sp>
    <dsp:sp modelId="{485F9950-F438-4A2B-AC67-C55BF8A103AE}">
      <dsp:nvSpPr>
        <dsp:cNvPr id="0" name=""/>
        <dsp:cNvSpPr/>
      </dsp:nvSpPr>
      <dsp:spPr>
        <a:xfrm>
          <a:off x="9930" y="4099694"/>
          <a:ext cx="1407688" cy="1114765"/>
        </a:xfrm>
        <a:prstGeom prst="roundRect">
          <a:avLst>
            <a:gd name="adj" fmla="val 16670"/>
          </a:avLst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Безвозмездные поступления</a:t>
          </a:r>
          <a:endParaRPr lang="ru-RU" sz="1400" kern="120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4358" y="4154122"/>
        <a:ext cx="1298832" cy="1005909"/>
      </dsp:txXfrm>
    </dsp:sp>
    <dsp:sp modelId="{BDF43623-D49A-4100-AE14-7D7EE1F8C98B}">
      <dsp:nvSpPr>
        <dsp:cNvPr id="0" name=""/>
        <dsp:cNvSpPr/>
      </dsp:nvSpPr>
      <dsp:spPr>
        <a:xfrm>
          <a:off x="1530857" y="4163042"/>
          <a:ext cx="4654570" cy="909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rgbClr val="000000"/>
              </a:solidFill>
              <a:latin typeface="Times New Roman"/>
            </a:rPr>
            <a:t>Дотации, субсидии, субвенции, иные межбюджетные трансферты из федерального и областного бюджета, а также безвозмездные поступления от физических и юридических лиц</a:t>
          </a:r>
          <a:endParaRPr lang="ru-RU" sz="1400" kern="1200" dirty="0"/>
        </a:p>
      </dsp:txBody>
      <dsp:txXfrm>
        <a:off x="1530857" y="4163042"/>
        <a:ext cx="4654570" cy="9097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A4337D-FF19-472E-916A-D9FD8841784D}">
      <dsp:nvSpPr>
        <dsp:cNvPr id="0" name=""/>
        <dsp:cNvSpPr/>
      </dsp:nvSpPr>
      <dsp:spPr>
        <a:xfrm>
          <a:off x="646754" y="335709"/>
          <a:ext cx="8459110" cy="2691327"/>
        </a:xfrm>
        <a:prstGeom prst="rightArrow">
          <a:avLst>
            <a:gd name="adj1" fmla="val 50000"/>
            <a:gd name="adj2" fmla="val 5000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209554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Программные расходы составляют: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2018 год – 5900,6 тыс.рублей;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2019 год – 4269,8 тыс.рублей;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2020 год – 4656,6 тыс.рублей.</a:t>
          </a:r>
          <a:endParaRPr lang="ru-RU" sz="1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46754" y="1008541"/>
        <a:ext cx="7786278" cy="1345663"/>
      </dsp:txXfrm>
    </dsp:sp>
    <dsp:sp modelId="{B2F430F6-A5FF-4650-892D-A1CC762059F0}">
      <dsp:nvSpPr>
        <dsp:cNvPr id="0" name=""/>
        <dsp:cNvSpPr/>
      </dsp:nvSpPr>
      <dsp:spPr>
        <a:xfrm>
          <a:off x="9" y="3860571"/>
          <a:ext cx="9062967" cy="84056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Формирование бюджета муниципального образования Дубовского сельского поселения в 2018 году и плановом периоде 2019-2020 годов осуществлялось по программно-целевому принципу на основе муниципальных программ Дубовского сельского поселения. Исполнение бюджета в 2018году  и плановом периоде на 2019 и 2020 годы  планируется осуществлять в рамках 5 муниципальных программ. 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" y="3860571"/>
        <a:ext cx="9062967" cy="840567"/>
      </dsp:txXfrm>
    </dsp:sp>
    <dsp:sp modelId="{5914EB7D-8A5B-4060-AAF1-418D36193991}">
      <dsp:nvSpPr>
        <dsp:cNvPr id="0" name=""/>
        <dsp:cNvSpPr/>
      </dsp:nvSpPr>
      <dsp:spPr>
        <a:xfrm>
          <a:off x="5159840" y="1974407"/>
          <a:ext cx="3484109" cy="1709296"/>
        </a:xfrm>
        <a:prstGeom prst="rightArrow">
          <a:avLst>
            <a:gd name="adj1" fmla="val 50000"/>
            <a:gd name="adj2" fmla="val 50000"/>
          </a:avLst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254000" bIns="20955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Непрограммные расходы: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2018 год – 4819,3 тыс. рублей;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2019 год – 4608,4 тыс.рублей;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2020 год – 4624,5 тыс.рублей.</a:t>
          </a:r>
          <a:endParaRPr lang="ru-RU" sz="12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59840" y="2401731"/>
        <a:ext cx="3056785" cy="8546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0.23243</cdr:x>
      <cdr:y>0.84177</cdr:y>
    </cdr:from>
    <cdr:to>
      <cdr:x>0.35341</cdr:x>
      <cdr:y>0.94957</cdr:y>
    </cdr:to>
    <cdr:sp macro="" textlink="">
      <cdr:nvSpPr>
        <cdr:cNvPr id="3" name="TextBox 2"/>
        <cdr:cNvSpPr txBox="1"/>
      </cdr:nvSpPr>
      <cdr:spPr>
        <a:xfrm xmlns:a="http://schemas.openxmlformats.org/drawingml/2006/main" rot="506593">
          <a:off x="1347827" y="4087267"/>
          <a:ext cx="701553" cy="5234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2018 год</a:t>
          </a:r>
          <a:endParaRPr lang="ru-RU" sz="1400" b="1" dirty="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0.40581</cdr:x>
      <cdr:y>0.8741</cdr:y>
    </cdr:from>
    <cdr:to>
      <cdr:x>0.52679</cdr:x>
      <cdr:y>0.9819</cdr:y>
    </cdr:to>
    <cdr:sp macro="" textlink="">
      <cdr:nvSpPr>
        <cdr:cNvPr id="5" name="TextBox 1"/>
        <cdr:cNvSpPr txBox="1"/>
      </cdr:nvSpPr>
      <cdr:spPr>
        <a:xfrm xmlns:a="http://schemas.openxmlformats.org/drawingml/2006/main" rot="472221">
          <a:off x="2353266" y="4244257"/>
          <a:ext cx="701553" cy="5234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2019 год</a:t>
          </a:r>
          <a:endParaRPr lang="ru-RU" sz="1400" b="1" dirty="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0.59148</cdr:x>
      <cdr:y>0.89569</cdr:y>
    </cdr:from>
    <cdr:to>
      <cdr:x>0.71246</cdr:x>
      <cdr:y>0.95232</cdr:y>
    </cdr:to>
    <cdr:sp macro="" textlink="">
      <cdr:nvSpPr>
        <cdr:cNvPr id="7" name="TextBox 1"/>
        <cdr:cNvSpPr txBox="1"/>
      </cdr:nvSpPr>
      <cdr:spPr>
        <a:xfrm xmlns:a="http://schemas.openxmlformats.org/drawingml/2006/main" rot="353759">
          <a:off x="3429924" y="4349090"/>
          <a:ext cx="701553" cy="2749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2020 год</a:t>
          </a:r>
          <a:endParaRPr lang="ru-RU" sz="1400" b="1" dirty="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0.06378</cdr:x>
      <cdr:y>0.81462</cdr:y>
    </cdr:from>
    <cdr:to>
      <cdr:x>0.23317</cdr:x>
      <cdr:y>0.92242</cdr:y>
    </cdr:to>
    <cdr:sp macro="" textlink="">
      <cdr:nvSpPr>
        <cdr:cNvPr id="6" name="TextBox 1"/>
        <cdr:cNvSpPr txBox="1"/>
      </cdr:nvSpPr>
      <cdr:spPr>
        <a:xfrm xmlns:a="http://schemas.openxmlformats.org/drawingml/2006/main" rot="456704">
          <a:off x="369878" y="3955473"/>
          <a:ext cx="982239" cy="5234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2017 год</a:t>
          </a:r>
        </a:p>
        <a:p xmlns:a="http://schemas.openxmlformats.org/drawingml/2006/main">
          <a:r>
            <a:rPr lang="ru-RU" sz="14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оценка</a:t>
          </a:r>
          <a:endParaRPr lang="ru-RU" sz="1400" b="1" dirty="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0.55404</cdr:x>
      <cdr:y>0.47831</cdr:y>
    </cdr:from>
    <cdr:to>
      <cdr:x>0.65418</cdr:x>
      <cdr:y>0.56983</cdr:y>
    </cdr:to>
    <cdr:sp macro="" textlink="">
      <cdr:nvSpPr>
        <cdr:cNvPr id="2" name="TextBox 2"/>
        <cdr:cNvSpPr txBox="1"/>
      </cdr:nvSpPr>
      <cdr:spPr>
        <a:xfrm xmlns:a="http://schemas.openxmlformats.org/drawingml/2006/main">
          <a:off x="4613259" y="1608537"/>
          <a:ext cx="833818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2019 год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0.71439</cdr:x>
      <cdr:y>0.49644</cdr:y>
    </cdr:from>
    <cdr:to>
      <cdr:x>0.81453</cdr:x>
      <cdr:y>0.58796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948427" y="1669508"/>
          <a:ext cx="833818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2020 год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4F3657F-81C1-43C9-9078-2E57EF6A645A}" type="datetimeFigureOut">
              <a:rPr lang="ru-RU"/>
              <a:pPr>
                <a:defRPr/>
              </a:pPr>
              <a:t>23.10.2018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7F28916-94FA-4385-8669-9C33A48D4D0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76662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F28916-94FA-4385-8669-9C33A48D4D05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5062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0146" y="3486150"/>
            <a:ext cx="3429030" cy="160972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0"/>
          </p:nvPr>
        </p:nvSpPr>
        <p:spPr>
          <a:xfrm>
            <a:off x="1381126" y="590550"/>
            <a:ext cx="6772274" cy="2828925"/>
          </a:xfrm>
        </p:spPr>
        <p:txBody>
          <a:bodyPr anchor="ctr">
            <a:normAutofit/>
          </a:bodyPr>
          <a:lstStyle>
            <a:lvl1pPr marL="0" indent="0">
              <a:buNone/>
              <a:tabLst/>
              <a:defRPr sz="28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E051C-D7CA-4525-92E9-184A3781F90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038225"/>
            <a:ext cx="6019800" cy="50879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A47D9-5C59-4E5C-B821-328BBFE6CF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238539"/>
            <a:ext cx="8497092" cy="61645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23850" y="854994"/>
            <a:ext cx="8496300" cy="336244"/>
          </a:xfrm>
        </p:spPr>
        <p:txBody>
          <a:bodyPr>
            <a:noAutofit/>
          </a:bodyPr>
          <a:lstStyle>
            <a:lvl1pPr>
              <a:buNone/>
              <a:defRPr sz="2000"/>
            </a:lvl1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>
          <a:xfrm>
            <a:off x="32385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74C68D-6E30-4CBF-9EF3-BA3275A77700}" type="datetimeFigureOut">
              <a:rPr lang="de-DE"/>
              <a:pPr>
                <a:defRPr/>
              </a:pPr>
              <a:t>23.10.2018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>
          <a:xfrm>
            <a:off x="2457450" y="6356350"/>
            <a:ext cx="42291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C93FF-0F0F-4F92-B7A8-E827C7A1BB16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D1E93-168C-4E3F-B839-29F00AE4705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1057275"/>
            <a:ext cx="7772400" cy="334962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0E091-9795-4AC6-8D5F-9DA5F106CAE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lang="ru-RU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ru-RU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ru-RU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ru-RU" sz="14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ru-RU" sz="14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A98A4C-BBD5-432C-A219-A40AC32615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F8C0CE-BC11-404E-961F-FE6125115D4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56698-92FC-4931-8767-949D122C40D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3B2CF-79A4-4F95-8E14-34636ADF833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96533"/>
            <a:ext cx="3008313" cy="101959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990600"/>
            <a:ext cx="5111750" cy="5135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010191"/>
            <a:ext cx="3008313" cy="411597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05B56-C02C-4FA1-9329-DC7C68A0AC8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800600"/>
            <a:ext cx="8610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33375" y="612775"/>
            <a:ext cx="855345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800" y="5367338"/>
            <a:ext cx="8610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B7063-6465-48CF-A1EE-12D922ECC93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0338"/>
            <a:ext cx="8458200" cy="887412"/>
          </a:xfrm>
          <a:prstGeom prst="rect">
            <a:avLst/>
          </a:prstGeom>
          <a:effectLst>
            <a:outerShdw blurRad="25400" dist="25400" dir="2400000" algn="ctr" rotWithShape="0">
              <a:schemeClr val="tx1">
                <a:lumMod val="65000"/>
                <a:lumOff val="35000"/>
                <a:alpha val="71000"/>
              </a:scheme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076325"/>
            <a:ext cx="8458200" cy="504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43938" y="6446838"/>
            <a:ext cx="4619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b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F18107C-6741-438B-8392-6F0A246DBA1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2" r:id="rId12"/>
  </p:sldLayoutIdLst>
  <p:transition>
    <p:dissolve/>
  </p:transition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 kern="1200">
          <a:solidFill>
            <a:srgbClr val="DD7E0E"/>
          </a:solidFill>
          <a:latin typeface="Arial" pitchFamily="34" charset="0"/>
          <a:ea typeface="+mj-ea"/>
          <a:cs typeface="Arial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9pPr>
    </p:titleStyle>
    <p:bodyStyle>
      <a:lvl1pPr marL="179388" indent="-179388" algn="l" rtl="0" fontAlgn="base">
        <a:spcBef>
          <a:spcPct val="20000"/>
        </a:spcBef>
        <a:spcAft>
          <a:spcPct val="0"/>
        </a:spcAft>
        <a:buClr>
          <a:srgbClr val="DD7E0E"/>
        </a:buClr>
        <a:buSzPct val="80000"/>
        <a:buFont typeface="Wingdings" pitchFamily="2" charset="2"/>
        <a:buChar char="§"/>
        <a:tabLst>
          <a:tab pos="179388" algn="l"/>
        </a:tabLst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38163" indent="-273050" algn="l" rtl="0" fontAlgn="base">
        <a:spcBef>
          <a:spcPct val="20000"/>
        </a:spcBef>
        <a:spcAft>
          <a:spcPct val="0"/>
        </a:spcAft>
        <a:buClr>
          <a:srgbClr val="DD7E0E"/>
        </a:buClr>
        <a:buFont typeface="Arial" charset="0"/>
        <a:buChar char="–"/>
        <a:defRPr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717550" indent="-179388" algn="l" rtl="0" fontAlgn="base">
        <a:spcBef>
          <a:spcPct val="20000"/>
        </a:spcBef>
        <a:spcAft>
          <a:spcPct val="0"/>
        </a:spcAft>
        <a:buClr>
          <a:srgbClr val="DD7E0E"/>
        </a:buClr>
        <a:buFont typeface="Arial" charset="0"/>
        <a:buChar char="•"/>
        <a:defRPr sz="1600" kern="1200">
          <a:solidFill>
            <a:srgbClr val="595959"/>
          </a:solidFill>
          <a:latin typeface="Arial" pitchFamily="34" charset="0"/>
          <a:ea typeface="+mn-ea"/>
          <a:cs typeface="Arial" pitchFamily="34" charset="0"/>
        </a:defRPr>
      </a:lvl3pPr>
      <a:lvl4pPr marL="896938" indent="-179388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rgbClr val="595959"/>
          </a:solidFill>
          <a:latin typeface="Arial" pitchFamily="34" charset="0"/>
          <a:ea typeface="+mn-ea"/>
          <a:cs typeface="Arial" pitchFamily="34" charset="0"/>
        </a:defRPr>
      </a:lvl4pPr>
      <a:lvl5pPr marL="1076325" indent="-27305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595959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mailto:dubovoe_adm@mail.ru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diagramLayout" Target="../diagrams/layout1.xml"/><Relationship Id="rId7" Type="http://schemas.openxmlformats.org/officeDocument/2006/relationships/chart" Target="../charts/chart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 smoothness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5280" y="2632362"/>
            <a:ext cx="8465126" cy="2604655"/>
          </a:xfrm>
        </p:spPr>
        <p:txBody>
          <a:bodyPr rtlCol="0">
            <a:normAutofit/>
          </a:bodyPr>
          <a:lstStyle/>
          <a:p>
            <a:pPr algn="ctr"/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Подготовлен на основании решения Собрания депутатов Дубовского сельского поселения Биробиджанского муниципального района Еврейской автономной области «О бюджете Дубовского сельского поселения Биробиджанского муниципального района еврейской автономной области на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</a:t>
            </a: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и плановый период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годов»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1057034" y="717873"/>
            <a:ext cx="7181619" cy="2124915"/>
          </a:xfrm>
        </p:spPr>
        <p:txBody>
          <a:bodyPr rtlCol="0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buClr>
                <a:schemeClr val="accent2">
                  <a:lumMod val="75000"/>
                </a:schemeClr>
              </a:buClr>
              <a:defRPr/>
            </a:pPr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Бюджет для граждан</a:t>
            </a:r>
            <a:endParaRPr lang="ru-RU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08970" y="0"/>
            <a:ext cx="8196550" cy="887412"/>
          </a:xfrm>
        </p:spPr>
        <p:txBody>
          <a:bodyPr>
            <a:normAutofit/>
          </a:bodyPr>
          <a:lstStyle/>
          <a:p>
            <a:pPr algn="ctr"/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Структура доходной части бюджета муниципального образования </a:t>
            </a: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Дубовского сельского поселения 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на </a:t>
            </a: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2018-2020 годы</a:t>
            </a:r>
            <a:endParaRPr lang="ru-RU" sz="18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6369383"/>
              </p:ext>
            </p:extLst>
          </p:nvPr>
        </p:nvGraphicFramePr>
        <p:xfrm>
          <a:off x="69432" y="1171936"/>
          <a:ext cx="5798916" cy="4855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Блок-схема: узел 4"/>
          <p:cNvSpPr/>
          <p:nvPr/>
        </p:nvSpPr>
        <p:spPr>
          <a:xfrm>
            <a:off x="304195" y="6249604"/>
            <a:ext cx="104775" cy="114300"/>
          </a:xfrm>
          <a:prstGeom prst="flowChartConnector">
            <a:avLst/>
          </a:prstGeom>
          <a:solidFill>
            <a:srgbClr val="0B03AD"/>
          </a:solidFill>
          <a:ln>
            <a:solidFill>
              <a:srgbClr val="0B0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Блок-схема: узел 7"/>
          <p:cNvSpPr/>
          <p:nvPr/>
        </p:nvSpPr>
        <p:spPr>
          <a:xfrm flipH="1" flipV="1">
            <a:off x="313720" y="6528121"/>
            <a:ext cx="95250" cy="103690"/>
          </a:xfrm>
          <a:prstGeom prst="flowChartConnector">
            <a:avLst/>
          </a:prstGeom>
          <a:solidFill>
            <a:srgbClr val="29FE06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Блок-схема: узел 8"/>
          <p:cNvSpPr/>
          <p:nvPr/>
        </p:nvSpPr>
        <p:spPr>
          <a:xfrm>
            <a:off x="303349" y="5955462"/>
            <a:ext cx="95250" cy="100021"/>
          </a:xfrm>
          <a:prstGeom prst="flowChartConnector">
            <a:avLst/>
          </a:prstGeom>
          <a:solidFill>
            <a:srgbClr val="F014E0"/>
          </a:solidFill>
          <a:ln>
            <a:solidFill>
              <a:srgbClr val="F014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67148" y="6410689"/>
            <a:ext cx="36460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7153" y="5831303"/>
            <a:ext cx="36460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доходы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7152" y="6137477"/>
            <a:ext cx="36460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доходы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855194" y="1238631"/>
            <a:ext cx="4166886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запланированы:</a:t>
            </a:r>
          </a:p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2018 году в сумме 10424,9 тыс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том числе: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неналоговые доходы составят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823,9 тыс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рублей; 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составят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9601 тыс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году в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сумме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8878,2 тыс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том числе: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и неналоговые доходы составят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868,1 тыс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рублей;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 составят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8010,1 тыс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рублей.</a:t>
            </a:r>
          </a:p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2020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сумме 9281,1 тыс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том числе: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и неналоговые доходы составят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904,9 тыс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рублей;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 составят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8376,2 тыс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рублей.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84159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05900" cy="782289"/>
          </a:xfrm>
        </p:spPr>
        <p:txBody>
          <a:bodyPr>
            <a:normAutofit/>
          </a:bodyPr>
          <a:lstStyle/>
          <a:p>
            <a:pPr algn="ctr"/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</a:t>
            </a: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налоговых и неналоговых доходов бюджета 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</a:t>
            </a: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Дубовского сельского поселения на 2018-2020 годы (тыс.руб.)</a:t>
            </a:r>
            <a:endParaRPr lang="ru-RU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2033781"/>
              </p:ext>
            </p:extLst>
          </p:nvPr>
        </p:nvGraphicFramePr>
        <p:xfrm>
          <a:off x="155359" y="764274"/>
          <a:ext cx="8950541" cy="6024013"/>
        </p:xfrm>
        <a:graphic>
          <a:graphicData uri="http://schemas.openxmlformats.org/drawingml/2006/table">
            <a:tbl>
              <a:tblPr firstRow="1" firstCol="1" bandRow="1"/>
              <a:tblGrid>
                <a:gridCol w="24736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68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86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85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69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544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3529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651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2968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 доходных источников</a:t>
                      </a:r>
                    </a:p>
                  </a:txBody>
                  <a:tcPr marL="5680" marR="5680" marT="56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EFE8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оценка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80" marR="5680" marT="56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CB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Прогноз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80" marR="5680" marT="56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14E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Темп роста %</a:t>
                      </a:r>
                    </a:p>
                  </a:txBody>
                  <a:tcPr marL="5680" marR="5680" marT="56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Прогноз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80" marR="5680" marT="56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Темп роста %</a:t>
                      </a:r>
                    </a:p>
                  </a:txBody>
                  <a:tcPr marL="5680" marR="5680" marT="56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Прогноз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80" marR="5680" marT="56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Темп роста %</a:t>
                      </a:r>
                    </a:p>
                  </a:txBody>
                  <a:tcPr marL="5680" marR="5680" marT="56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577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Налоговые и неналоговые доходы, в т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 ч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.:</a:t>
                      </a:r>
                    </a:p>
                  </a:txBody>
                  <a:tcPr marL="5680" marR="5680" marT="56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EFE8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701,9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80" marR="5680" marT="56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CB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823,9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80" marR="5680" marT="56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14E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80" marR="5680" marT="56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868,1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80" marR="5680" marT="56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80" marR="5680" marT="56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904,9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80" marR="5680" marT="56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80" marR="5680" marT="56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630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Налоговые доходы всего: </a:t>
                      </a:r>
                      <a:endParaRPr lang="ru-RU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 ч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</a:p>
                  </a:txBody>
                  <a:tcPr marL="5680" marR="5680" marT="56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EFE8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625,9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80" marR="5680" marT="56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CB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738,9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80" marR="5680" marT="56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14E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80" marR="5680" marT="56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783,1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80" marR="5680" marT="56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80" marR="5680" marT="56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819,9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80" marR="5680" marT="56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80" marR="5680" marT="56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630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Налог на доходы физических лиц</a:t>
                      </a:r>
                    </a:p>
                  </a:txBody>
                  <a:tcPr marL="5680" marR="5680" marT="56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EFE8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244,8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80" marR="5680" marT="56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CB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80" marR="5680" marT="56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14E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80" marR="5680" marT="56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80" marR="5680" marT="56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80" marR="5680" marT="56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80" marR="5680" marT="56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80" marR="5680" marT="56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5239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Единый сельскохозяйственный налог</a:t>
                      </a:r>
                    </a:p>
                  </a:txBody>
                  <a:tcPr marL="5680" marR="5680" marT="56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EFE8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80" marR="5680" marT="56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CB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80" marR="5680" marT="56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14E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80" marR="5680" marT="56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80" marR="5680" marT="56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80" marR="5680" marT="56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80" marR="5680" marT="56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80" marR="5680" marT="56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523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Налог на имущество физических лиц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80" marR="5680" marT="56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EFE8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48,5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80" marR="5680" marT="56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CB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80" marR="5680" marT="56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14E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80" marR="5680" marT="56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80" marR="5680" marT="56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80" marR="5680" marT="56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80" marR="5680" marT="56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80" marR="5680" marT="56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577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Земельный налог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80" marR="5680" marT="56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EFE8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141,1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80" marR="5680" marT="56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CB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80" marR="5680" marT="56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14E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80" marR="5680" marT="56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80" marR="5680" marT="56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80" marR="5680" marT="56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80" marR="5680" marT="56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5680" marR="5680" marT="56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0087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Акцизы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80" marR="5680" marT="56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EFE8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151,5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80" marR="5680" marT="56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CB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165,9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80" marR="5680" marT="56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14E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80" marR="5680" marT="56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187,1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80" marR="5680" marT="56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80" marR="5680" marT="56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194,9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80" marR="5680" marT="56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80" marR="5680" marT="56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630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Неналоговые доходы всего: в т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 ч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</a:p>
                  </a:txBody>
                  <a:tcPr marL="5680" marR="5680" marT="56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EFE8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80" marR="5680" marT="56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CB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80" marR="5680" marT="56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14E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80" marR="5680" marT="56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80" marR="5680" marT="56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80" marR="5680" marT="56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80" marR="5680" marT="56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5680" marR="5680" marT="56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85470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</a:p>
                  </a:txBody>
                  <a:tcPr marL="5680" marR="5680" marT="56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EFE8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48,3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80" marR="5680" marT="56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CB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80" marR="5680" marT="56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14E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80" marR="5680" marT="56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80" marR="5680" marT="56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80" marR="5680" marT="56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80" marR="5680" marT="56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80" marR="5680" marT="56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281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Доходы от оказания платных услуг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80" marR="5680" marT="56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EFE8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80" marR="5680" marT="56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CB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80" marR="5680" marT="56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14E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80" marR="5680" marT="56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80" marR="5680" marT="56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80" marR="5680" marT="56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80" marR="5680" marT="56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80" marR="5680" marT="56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773153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362359" y="816600"/>
            <a:ext cx="6743541" cy="830997"/>
          </a:xfrm>
          <a:prstGeom prst="rect">
            <a:avLst/>
          </a:prstGeom>
          <a:solidFill>
            <a:srgbClr val="FB47D9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 (безвозмездные поступления) – это средства одного бюджета бюджетной системы РФ, перечисляемые другому бюджету бюджетной системы РФ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1709730"/>
              </p:ext>
            </p:extLst>
          </p:nvPr>
        </p:nvGraphicFramePr>
        <p:xfrm>
          <a:off x="160818" y="2641600"/>
          <a:ext cx="8833935" cy="33237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46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744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148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20381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(от лат. «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Dotatio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 – дар, пожертвование)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(от лат. «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Subvenire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 – приходить на помощь)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(от лат.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«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Subsidium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 – поддержка)</a:t>
                      </a:r>
                      <a:endParaRPr lang="ru-RU" sz="14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169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Предоставляются  без определения конкретной цели их использования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Предоставляются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на финансирование «переданных» другим публично-правовым образованиям полномочий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Предоставляются на условиях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долевого софинансирования расходов других бюджетов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016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даете ребенку «карманные деньги».</a:t>
                      </a:r>
                    </a:p>
                    <a:p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 даете ребенку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деньги и посылаете его в магазин купить продукты (по списку)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«добавляете» денег для того, чтобы ваш ребенок купил себе новый телефон (а остальные он накопил сам) 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127220" y="271774"/>
            <a:ext cx="3188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1" name="Picture 3" descr="C:\Users\econ11\Desktop\Для презентации\negotiation-clipart-611870-nd-Black-striped-tie-People-series-Stock-Pho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19" y="271774"/>
            <a:ext cx="1979599" cy="2121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904074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561373" y="185075"/>
            <a:ext cx="7960352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безвозмездных поступлений </a:t>
            </a:r>
            <a:r>
              <a:rPr lang="ru-RU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бюджете муниципального образования Дубовского сельского поселения в 2018-2020 годах (тыс.руб.)</a:t>
            </a:r>
            <a:endParaRPr lang="ru-RU" sz="18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7229451"/>
              </p:ext>
            </p:extLst>
          </p:nvPr>
        </p:nvGraphicFramePr>
        <p:xfrm>
          <a:off x="180109" y="1100120"/>
          <a:ext cx="8862291" cy="29181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47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1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1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918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918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178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Показатель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Оценка 2017 год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Прогноз 2018 год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Прогноз 2019</a:t>
                      </a:r>
                      <a:r>
                        <a:rPr lang="ru-RU" sz="1400" b="1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Прогноз 2020 год</a:t>
                      </a: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9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Дотации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8233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9205,4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7934,1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8297,7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9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Субсидии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161,6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320,4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09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Субвенции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72,5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75,2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78,5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09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Иные МБТ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05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Возврат остатков МБТ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BatangChe" panose="02030609000101010101" pitchFamily="49" charset="-127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BatangChe" panose="02030609000101010101" pitchFamily="49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058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Всего безвозмездных поступлений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8467,1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9601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8010,1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8376,2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463867175"/>
              </p:ext>
            </p:extLst>
          </p:nvPr>
        </p:nvGraphicFramePr>
        <p:xfrm>
          <a:off x="0" y="3911600"/>
          <a:ext cx="8326582" cy="3362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686075" y="5242560"/>
            <a:ext cx="8338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 год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67124" y="5381357"/>
            <a:ext cx="8338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 год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8558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95534" y="232012"/>
            <a:ext cx="8679977" cy="325413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Как классифицируются расходы бюджета?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smtClean="0">
                <a:solidFill>
                  <a:schemeClr val="tx1"/>
                </a:solidFill>
              </a:rPr>
              <a:t>       Расходы бюджета – выплачиваемые из бюджета денежные средства, за исключением средств, являющихся источниками финансирования дефицита бюджета, и направляемые на финансовое обеспечение задач и функций государства и местного самоуправления.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smtClean="0">
                <a:solidFill>
                  <a:schemeClr val="tx1"/>
                </a:solidFill>
              </a:rPr>
              <a:t>       Формирование расходов бюджетов бюджетной системы Российской Федерации осуществляется в соответствии с расходными обязательствами, обусловленными установленным законодательством Российской Федерации разграничением полномочий федеральных органов государственной власти, органов государственной власти субъектов Российской федерации и органов местного самоуправления, исполнение которых согласно законодательству Российской Федерации, международным и иным договорам и соглашениям должно происходить в очередном финансовом году (очередном финансовом году плановом периоде) за счет средств соответствующих бюджетов.</a:t>
            </a:r>
          </a:p>
          <a:p>
            <a:pPr algn="ctr"/>
            <a:endParaRPr lang="ru-RU" sz="1400" dirty="0" smtClean="0">
              <a:solidFill>
                <a:schemeClr val="tx1"/>
              </a:solidFill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678071" y="3075709"/>
            <a:ext cx="2060812" cy="1542197"/>
          </a:xfrm>
          <a:prstGeom prst="ellipse">
            <a:avLst/>
          </a:prstGeom>
          <a:solidFill>
            <a:srgbClr val="43CBE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расходов по признакам</a:t>
            </a:r>
            <a:endParaRPr lang="ru-RU" sz="1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0" y="3075709"/>
            <a:ext cx="2333769" cy="3557103"/>
          </a:xfrm>
          <a:prstGeom prst="ellipse">
            <a:avLst/>
          </a:prstGeom>
          <a:solidFill>
            <a:srgbClr val="43CBE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отражает направление средств бюджета на выполнение основных функций государства (раздел-подраздел-целевые статьи-виды расходов)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7042244" y="3075709"/>
            <a:ext cx="2101755" cy="3557103"/>
          </a:xfrm>
          <a:prstGeom prst="ellipse">
            <a:avLst/>
          </a:prstGeom>
          <a:solidFill>
            <a:srgbClr val="43CBE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расходов бюджета непосредственно связана со структурой управления, она отображает группировку юридических лиц, получающих бюджетные средства (главные распорядители средств бюджета)</a:t>
            </a:r>
            <a:endParaRPr lang="ru-RU" sz="1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333769" y="5203931"/>
            <a:ext cx="4708474" cy="1485488"/>
          </a:xfrm>
          <a:prstGeom prst="ellipse">
            <a:avLst/>
          </a:prstGeom>
          <a:solidFill>
            <a:srgbClr val="43CBE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показывает деление расходов на текущие и капитальные, а также на выплату заработной платы, на материальные затраты,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товаров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услуг</a:t>
            </a:r>
          </a:p>
        </p:txBody>
      </p:sp>
      <p:sp>
        <p:nvSpPr>
          <p:cNvPr id="11" name="Стрелка вниз 10"/>
          <p:cNvSpPr/>
          <p:nvPr/>
        </p:nvSpPr>
        <p:spPr>
          <a:xfrm>
            <a:off x="3464111" y="4674513"/>
            <a:ext cx="2541257" cy="403462"/>
          </a:xfrm>
          <a:prstGeom prst="downArrow">
            <a:avLst>
              <a:gd name="adj1" fmla="val 50000"/>
              <a:gd name="adj2" fmla="val 52650"/>
            </a:avLst>
          </a:prstGeom>
          <a:solidFill>
            <a:srgbClr val="14FC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экономическая</a:t>
            </a:r>
            <a:endParaRPr lang="ru-RU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5704765" y="3967521"/>
            <a:ext cx="1337480" cy="696316"/>
          </a:xfrm>
          <a:prstGeom prst="rightArrow">
            <a:avLst/>
          </a:prstGeom>
          <a:solidFill>
            <a:srgbClr val="06FE1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ведомственная</a:t>
            </a:r>
            <a:endParaRPr lang="ru-RU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трелка вправо 13"/>
          <p:cNvSpPr/>
          <p:nvPr/>
        </p:nvSpPr>
        <p:spPr>
          <a:xfrm flipH="1">
            <a:off x="2306471" y="3967521"/>
            <a:ext cx="1351129" cy="696316"/>
          </a:xfrm>
          <a:prstGeom prst="right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функциональная</a:t>
            </a:r>
            <a:endParaRPr lang="ru-RU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48835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0338"/>
            <a:ext cx="8458200" cy="75406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1276" y="3287209"/>
            <a:ext cx="8458200" cy="2381371"/>
          </a:xfrm>
        </p:spPr>
        <p:txBody>
          <a:bodyPr/>
          <a:lstStyle/>
          <a:p>
            <a:pPr algn="ctr">
              <a:buNone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какие цели расходуются средства бюджета?</a:t>
            </a:r>
          </a:p>
          <a:p>
            <a:pPr algn="ctr">
              <a:buNone/>
            </a:pPr>
            <a:endParaRPr lang="ru-RU" i="1" dirty="0" smtClean="0"/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 функционирование учреждений социальной сферы ( культуры, физкультуры и спорта) и органов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местного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самоуправления;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 социальное обеспечение населения (выплату пенсий);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 субсидии населению на оплату жилья и услуг жилищно-коммунального хозяйства;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 другие государственные нужды (межбюджетные трансферты передаваемые бюджетам поселений и т.д.)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76250" y="914400"/>
            <a:ext cx="8458200" cy="2141316"/>
          </a:xfrm>
          <a:prstGeom prst="rect">
            <a:avLst/>
          </a:prstGeom>
          <a:effectLst>
            <a:outerShdw blurRad="25400" dist="25400" dir="2400000" algn="ctr" rotWithShape="0">
              <a:schemeClr val="tx1">
                <a:lumMod val="65000"/>
                <a:lumOff val="35000"/>
                <a:alpha val="71000"/>
              </a:scheme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lvl="0" algn="just">
              <a:defRPr/>
            </a:pPr>
            <a:r>
              <a:rPr kumimoji="0" lang="ru-RU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Times New Roman" panose="02020603050405020304" pitchFamily="18" charset="0"/>
                <a:ea typeface="+mj-ea"/>
                <a:cs typeface="Times New Roman" pitchFamily="18" charset="0"/>
              </a:rPr>
              <a:t>Расходы бюджета - это средства, выплачиваемые из бюджета на реализацию расходных обязательств муниципального образования Дубовского сельского поселения, то есть расходов, необходимость которых установлена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муниципальными правовыми актами органов местного самоуправления в соответствии с федеральными законами (законами субъекта Российской Федерации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0" lang="ru-RU" i="0" u="none" strike="noStrike" kern="1200" cap="none" spc="0" normalizeH="0" baseline="0" noProof="0" dirty="0">
              <a:ln>
                <a:noFill/>
              </a:ln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7412" name="Picture 4" descr="http://fotohomka.ru/images/Oct/28/f7c74d9322439fdc71d0820b5963d959/mini_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0126" y="5962650"/>
            <a:ext cx="803274" cy="723900"/>
          </a:xfrm>
          <a:prstGeom prst="rect">
            <a:avLst/>
          </a:prstGeom>
          <a:noFill/>
        </p:spPr>
      </p:pic>
      <p:pic>
        <p:nvPicPr>
          <p:cNvPr id="17414" name="Picture 6" descr="http://chelnews.com/uploads/posts/2012-11/1352177962_chelovechek_i_meshki_d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83215" y="5938837"/>
            <a:ext cx="800100" cy="762000"/>
          </a:xfrm>
          <a:prstGeom prst="rect">
            <a:avLst/>
          </a:prstGeom>
          <a:noFill/>
        </p:spPr>
      </p:pic>
      <p:pic>
        <p:nvPicPr>
          <p:cNvPr id="17416" name="Picture 8" descr="http://dist.school688.ru/uploads/images/chudiki/3d-chelovechek-3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82146" y="5982484"/>
            <a:ext cx="746124" cy="681038"/>
          </a:xfrm>
          <a:prstGeom prst="rect">
            <a:avLst/>
          </a:prstGeom>
          <a:noFill/>
        </p:spPr>
      </p:pic>
      <p:pic>
        <p:nvPicPr>
          <p:cNvPr id="17418" name="Picture 10" descr="http://hq-wallpapers.ru/wallpapers/2/hq-wallpapers_ru_abstraction3d_5645_1280x102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48581" y="5982484"/>
            <a:ext cx="794548" cy="762793"/>
          </a:xfrm>
          <a:prstGeom prst="rect">
            <a:avLst/>
          </a:prstGeom>
          <a:noFill/>
        </p:spPr>
      </p:pic>
      <p:pic>
        <p:nvPicPr>
          <p:cNvPr id="17420" name="Picture 12" descr="http://oribel-biznes.ru/wp-content/uploads/2012/06/%D1%87%D0%B5%D0%BB%D0%BE%D0%B2%D0%B5%D1%87%D0%B5%D0%BA-%D1%81-%D0%BA%D0%BE%D0%BC%D0%BF%D1%8C%D1%8E%D1%82%D0%B5%D1%80%D0%BE%D0%BC-200x200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89091" y="5926659"/>
            <a:ext cx="884659" cy="809625"/>
          </a:xfrm>
          <a:prstGeom prst="rect">
            <a:avLst/>
          </a:prstGeom>
          <a:noFill/>
        </p:spPr>
      </p:pic>
      <p:pic>
        <p:nvPicPr>
          <p:cNvPr id="17422" name="Picture 14" descr="Картинки по запросу человечки для презентации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320932" y="5915025"/>
            <a:ext cx="1078772" cy="73342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5759" y="81023"/>
            <a:ext cx="7845965" cy="937549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расходов бюджета муниципального образования Дубовского сельского поселения на 2018 год и плановый период 2019-2020 годов</a:t>
            </a:r>
            <a:endParaRPr lang="ru-RU" sz="1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 Box 21"/>
          <p:cNvSpPr txBox="1">
            <a:spLocks noChangeArrowheads="1"/>
          </p:cNvSpPr>
          <p:nvPr/>
        </p:nvSpPr>
        <p:spPr bwMode="auto">
          <a:xfrm>
            <a:off x="90799" y="1920242"/>
            <a:ext cx="1079500" cy="369332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Общегосударст-венные вопрос</a:t>
            </a:r>
            <a:r>
              <a:rPr lang="ru-RU" altLang="ru-RU" b="1" dirty="0">
                <a:latin typeface="Times New Roman" pitchFamily="18" charset="0"/>
              </a:rPr>
              <a:t>ы</a:t>
            </a:r>
          </a:p>
        </p:txBody>
      </p:sp>
      <p:sp>
        <p:nvSpPr>
          <p:cNvPr id="19" name="Text Box 26"/>
          <p:cNvSpPr txBox="1">
            <a:spLocks noChangeArrowheads="1"/>
          </p:cNvSpPr>
          <p:nvPr/>
        </p:nvSpPr>
        <p:spPr bwMode="auto">
          <a:xfrm>
            <a:off x="748038" y="2434538"/>
            <a:ext cx="1298575" cy="666750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</a:rPr>
              <a:t>Национальная безопасность и правоохранительная деятельность</a:t>
            </a:r>
          </a:p>
        </p:txBody>
      </p:sp>
      <p:sp>
        <p:nvSpPr>
          <p:cNvPr id="20" name="Text Box 28"/>
          <p:cNvSpPr txBox="1">
            <a:spLocks noChangeArrowheads="1"/>
          </p:cNvSpPr>
          <p:nvPr/>
        </p:nvSpPr>
        <p:spPr bwMode="auto">
          <a:xfrm>
            <a:off x="1690385" y="1910030"/>
            <a:ext cx="1079500" cy="393700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</a:rPr>
              <a:t>Национальная экономика</a:t>
            </a:r>
          </a:p>
        </p:txBody>
      </p:sp>
      <p:sp>
        <p:nvSpPr>
          <p:cNvPr id="21" name="Text Box 33"/>
          <p:cNvSpPr txBox="1">
            <a:spLocks noChangeArrowheads="1"/>
          </p:cNvSpPr>
          <p:nvPr/>
        </p:nvSpPr>
        <p:spPr bwMode="auto">
          <a:xfrm>
            <a:off x="2503246" y="2515014"/>
            <a:ext cx="1214826" cy="507831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</a:rPr>
              <a:t>Жилищно-коммунальное хозяйство</a:t>
            </a:r>
          </a:p>
        </p:txBody>
      </p:sp>
      <p:sp>
        <p:nvSpPr>
          <p:cNvPr id="22" name="Text Box 36"/>
          <p:cNvSpPr txBox="1">
            <a:spLocks noChangeArrowheads="1"/>
          </p:cNvSpPr>
          <p:nvPr/>
        </p:nvSpPr>
        <p:spPr bwMode="auto">
          <a:xfrm>
            <a:off x="3695618" y="1932119"/>
            <a:ext cx="1006475" cy="369332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 smtClean="0">
                <a:latin typeface="Times New Roman" pitchFamily="18" charset="0"/>
              </a:rPr>
              <a:t>Национальная оборона</a:t>
            </a:r>
            <a:endParaRPr lang="ru-RU" altLang="ru-RU" b="1" dirty="0">
              <a:latin typeface="Times New Roman" pitchFamily="18" charset="0"/>
            </a:endParaRPr>
          </a:p>
        </p:txBody>
      </p:sp>
      <p:sp>
        <p:nvSpPr>
          <p:cNvPr id="23" name="Text Box 39"/>
          <p:cNvSpPr txBox="1">
            <a:spLocks noChangeArrowheads="1"/>
          </p:cNvSpPr>
          <p:nvPr/>
        </p:nvSpPr>
        <p:spPr bwMode="auto">
          <a:xfrm>
            <a:off x="4673970" y="2516821"/>
            <a:ext cx="1149350" cy="393700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</a:rPr>
              <a:t>Культура, кинематография</a:t>
            </a:r>
          </a:p>
        </p:txBody>
      </p:sp>
      <p:sp>
        <p:nvSpPr>
          <p:cNvPr id="24" name="Text Box 42"/>
          <p:cNvSpPr txBox="1">
            <a:spLocks noChangeArrowheads="1"/>
          </p:cNvSpPr>
          <p:nvPr/>
        </p:nvSpPr>
        <p:spPr bwMode="auto">
          <a:xfrm>
            <a:off x="5813472" y="1932629"/>
            <a:ext cx="1150938" cy="393700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</a:rPr>
              <a:t>Социальная политика</a:t>
            </a:r>
          </a:p>
        </p:txBody>
      </p:sp>
      <p:sp>
        <p:nvSpPr>
          <p:cNvPr id="25" name="Text Box 43"/>
          <p:cNvSpPr txBox="1">
            <a:spLocks noChangeArrowheads="1"/>
          </p:cNvSpPr>
          <p:nvPr/>
        </p:nvSpPr>
        <p:spPr bwMode="auto">
          <a:xfrm>
            <a:off x="6838187" y="2569529"/>
            <a:ext cx="1150938" cy="393700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</a:rPr>
              <a:t>Физическая культура и спорт</a:t>
            </a:r>
          </a:p>
        </p:txBody>
      </p:sp>
      <p:sp>
        <p:nvSpPr>
          <p:cNvPr id="28" name="Text Box 50"/>
          <p:cNvSpPr txBox="1">
            <a:spLocks noChangeArrowheads="1"/>
          </p:cNvSpPr>
          <p:nvPr/>
        </p:nvSpPr>
        <p:spPr bwMode="auto">
          <a:xfrm>
            <a:off x="7885113" y="1920242"/>
            <a:ext cx="1079500" cy="393700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</a:rPr>
              <a:t>Межбюджетные трансферты</a:t>
            </a:r>
          </a:p>
        </p:txBody>
      </p:sp>
      <p:sp>
        <p:nvSpPr>
          <p:cNvPr id="29" name="Rectangle 15"/>
          <p:cNvSpPr>
            <a:spLocks noChangeArrowheads="1"/>
          </p:cNvSpPr>
          <p:nvPr/>
        </p:nvSpPr>
        <p:spPr bwMode="auto">
          <a:xfrm>
            <a:off x="342904" y="3453766"/>
            <a:ext cx="8459782" cy="523220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400" b="1" dirty="0" smtClean="0">
                <a:latin typeface="Times New Roman" pitchFamily="18" charset="0"/>
              </a:rPr>
              <a:t>Каждый из разделов классификации имеет перечень подразделов, которые отражают основные направления реализации соответствующей функции</a:t>
            </a: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 rot="10800000" flipV="1">
            <a:off x="342903" y="4381685"/>
            <a:ext cx="8504363" cy="1015663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ru-RU" sz="1400" b="1" dirty="0" smtClean="0">
                <a:latin typeface="Times New Roman" pitchFamily="18" charset="0"/>
              </a:rPr>
              <a:t>Полный  перечень     разделов и подразделов классификации расходов  бюджетов  приведен в статье 21 Бюджетного кодекса     Российской      Федерации</a:t>
            </a:r>
          </a:p>
          <a:p>
            <a:pPr>
              <a:defRPr/>
            </a:pPr>
            <a:endParaRPr lang="ru-RU" sz="1400" b="1" dirty="0" smtClean="0">
              <a:latin typeface="Times New Roman" pitchFamily="18" charset="0"/>
            </a:endParaRPr>
          </a:p>
          <a:p>
            <a:pPr>
              <a:defRPr/>
            </a:pPr>
            <a:r>
              <a:rPr lang="ru-RU" sz="1800" b="1" dirty="0" smtClean="0">
                <a:latin typeface="Times New Roman" pitchFamily="18" charset="0"/>
              </a:rPr>
              <a:t>    </a:t>
            </a: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 flipH="1">
            <a:off x="508911" y="1680529"/>
            <a:ext cx="1" cy="2191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1397326" y="1666880"/>
            <a:ext cx="0" cy="7524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2187915" y="1676531"/>
            <a:ext cx="0" cy="255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3142779" y="1697992"/>
            <a:ext cx="0" cy="7874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 flipH="1">
            <a:off x="4198856" y="1714631"/>
            <a:ext cx="1" cy="2174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 flipH="1">
            <a:off x="5274441" y="1707517"/>
            <a:ext cx="1" cy="79374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 flipH="1">
            <a:off x="6388941" y="1737679"/>
            <a:ext cx="1" cy="1825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>
            <a:off x="7413656" y="1697992"/>
            <a:ext cx="0" cy="8362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>
            <a:off x="8347136" y="1671004"/>
            <a:ext cx="0" cy="2492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67" y="1197728"/>
            <a:ext cx="763008" cy="46222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364" y="1197728"/>
            <a:ext cx="796062" cy="4780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387" y="1209064"/>
            <a:ext cx="862483" cy="46668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437" y="1197728"/>
            <a:ext cx="904689" cy="46915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053" y="1197728"/>
            <a:ext cx="790776" cy="46915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722" y="1197727"/>
            <a:ext cx="785868" cy="46222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125" y="1197727"/>
            <a:ext cx="900750" cy="468970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090" y="1197727"/>
            <a:ext cx="784091" cy="459620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548" y="1197727"/>
            <a:ext cx="756111" cy="478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752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938" y="160337"/>
            <a:ext cx="8433308" cy="456111"/>
          </a:xfrm>
        </p:spPr>
        <p:txBody>
          <a:bodyPr>
            <a:noAutofit/>
          </a:bodyPr>
          <a:lstStyle/>
          <a:p>
            <a:pPr algn="ctr"/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Структура расходов бюджета муниципального образования Дубовского сельского поселения </a:t>
            </a:r>
            <a:b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на 2018 год и плановый период 2019-2020 годов</a:t>
            </a:r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" name="Picture 7" descr="C:\Documents and Settings\Savina\Рабочий стол\Яна Савина\Савина (работа)\СЛАЙДЫ 2013\Бюджет для граждан 2016\картинки\432278_original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-6938" y="1047750"/>
            <a:ext cx="9150938" cy="5495925"/>
          </a:xfrm>
          <a:prstGeom prst="rect">
            <a:avLst/>
          </a:prstGeom>
          <a:noFill/>
          <a:effectLst>
            <a:softEdge rad="317500"/>
          </a:effectLst>
        </p:spPr>
      </p:pic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964770555"/>
              </p:ext>
            </p:extLst>
          </p:nvPr>
        </p:nvGraphicFramePr>
        <p:xfrm>
          <a:off x="4369943" y="0"/>
          <a:ext cx="4702138" cy="67295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081326514"/>
              </p:ext>
            </p:extLst>
          </p:nvPr>
        </p:nvGraphicFramePr>
        <p:xfrm>
          <a:off x="6603682" y="373485"/>
          <a:ext cx="2661007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3506860390"/>
              </p:ext>
            </p:extLst>
          </p:nvPr>
        </p:nvGraphicFramePr>
        <p:xfrm>
          <a:off x="5866545" y="2855930"/>
          <a:ext cx="2743200" cy="32880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1737289"/>
              </p:ext>
            </p:extLst>
          </p:nvPr>
        </p:nvGraphicFramePr>
        <p:xfrm>
          <a:off x="155695" y="772593"/>
          <a:ext cx="4126938" cy="546195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129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81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29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29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589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</a:t>
                      </a:r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</a:t>
                      </a:r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</a:t>
                      </a:r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78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 вопросы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4448,3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4365,4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4379,0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78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оборона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30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79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экономика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292,7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194,1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78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Жилищно-коммунальное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хозяйство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579,7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134,3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134,3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78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Культура, кинематография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5106,5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3980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4359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78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политика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78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и спорт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970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Межбюджетные трансферты общего характера бюджетам бюджетной системы российской федерации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78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10719,9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8878,2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9281,1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221912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 txBox="1">
            <a:spLocks noGrp="1"/>
          </p:cNvSpPr>
          <p:nvPr>
            <p:ph type="title"/>
          </p:nvPr>
        </p:nvSpPr>
        <p:spPr>
          <a:xfrm>
            <a:off x="115747" y="7032"/>
            <a:ext cx="84059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расходов муниципального образования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Дубовского сельского поселения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2018 год и плановый период 2019-2020 годов</a:t>
            </a: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2279232"/>
              </p:ext>
            </p:extLst>
          </p:nvPr>
        </p:nvGraphicFramePr>
        <p:xfrm>
          <a:off x="0" y="1191133"/>
          <a:ext cx="9062977" cy="52557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54643" y="1191133"/>
            <a:ext cx="40742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88899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1885" y="115218"/>
            <a:ext cx="7919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программы муниципального образования Дубовского сельского поселения на 2018 год и плановый период 2019-2020 годов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7946019"/>
              </p:ext>
            </p:extLst>
          </p:nvPr>
        </p:nvGraphicFramePr>
        <p:xfrm>
          <a:off x="27709" y="782289"/>
          <a:ext cx="9116291" cy="57432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513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83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83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83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78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программы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1" marR="5891" marT="58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</a:t>
                      </a:r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1" marR="5891" marT="58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</a:t>
                      </a:r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1" marR="5891" marT="58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</a:t>
                      </a:r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1" marR="5891" marT="5891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1659">
                <a:tc>
                  <a:txBody>
                    <a:bodyPr/>
                    <a:lstStyle/>
                    <a:p>
                      <a:pPr lvl="0"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«Культура муниципального образования «Дубовское сельское поселение» на 2016 – 2020 годы» 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891" marR="5891" marT="589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5106,5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1" marR="5891" marT="589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3979,7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1" marR="5891" marT="589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4358,7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1" marR="5891" marT="5891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165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«Благоустройство территории Дубовского сельского поселения на 2016 – 2020 годы»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1" marR="5891" marT="589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470,4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1" marR="5891" marT="589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1" marR="5891" marT="589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1" marR="5891" marT="5891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165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«Развитие физической культуры и спорта в Дубовском сельском поселении на период 2016-2020 годы»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1" marR="5891" marT="589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1" marR="5891" marT="589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1" marR="5891" marT="589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1" marR="5891" marT="5891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17194">
                <a:tc>
                  <a:txBody>
                    <a:bodyPr/>
                    <a:lstStyle/>
                    <a:p>
                      <a:pPr lvl="0" algn="ctr"/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«Ликвидация чрезвычайных ситуаций, связанных с пожарами на территории муниципального образования муниципального образования «Дубовское сельское поселение» Биробиджанского муниципального района Еврейской автономной области на 2016 – 2020 годы»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891" marR="5891" marT="589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1" marR="5891" marT="589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1" marR="5891" marT="589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1" marR="5891" marT="5891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9069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«Развитие автомобильных дорог общего пользования местного значения Дубовского сельского поселения на 2015-2020 годы»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1" marR="5891" marT="589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285,7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1" marR="5891" marT="589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187,1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1" marR="5891" marT="589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194,9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1" marR="5891" marT="5891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4348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1" marR="5891" marT="589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5900,6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1" marR="5891" marT="589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4269,8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1" marR="5891" marT="589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4656,6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91" marR="5891" marT="5891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984733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08569" y="539604"/>
            <a:ext cx="57713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жители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Дубовского сельского поселения!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1775" y="1487805"/>
            <a:ext cx="8784975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эти дни мы ведем работу над самым важным документом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бюджетом муниципального образования «Дубовского сельского поселения» Биробиджанского муниципального района Еврейской автономной области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и плановый период на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годов. Его формирование - это сложный процесс, в который должны быть вовлечены все граждане. </a:t>
            </a:r>
          </a:p>
          <a:p>
            <a:pPr algn="just"/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соответствии с бюджетным законодательством, бюджет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формируется на трехлетний бюджетный цикл с учетом показателей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бюджетного прогноза. Расходная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часть бюджета ориентирована на сохранение социальных гарантий для жителей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Дубовского сельского поселения,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сохранением уровня номинальной заработной платы работников бюджетной сферы не ниже уровня, достигнутого в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году, повышение качества и доступности муниципальных услуг.  Исполнение бюджета в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2018-2020 годах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планируется осуществлять в рамках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программ.</a:t>
            </a:r>
          </a:p>
          <a:p>
            <a:pPr algn="just"/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«Бюджет для граждан» - информационный сборник, который знакомит население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основными положениями главного финансового документа -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муниципального образования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«Дубовское сельское поселение» на 2018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год и плановый период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2020 годов, который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создан специально для того, чтобы каждый житель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Дубовского сельского поселения был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осведомлен, как формируется и расходуется бюджет муниципального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образования,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сколько в бюджет поступает средств и на какие цели они направляются.</a:t>
            </a:r>
          </a:p>
          <a:p>
            <a:pPr algn="just"/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открыты для ваших замечаний и конструктивных предложений.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43986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064524" cy="887412"/>
          </a:xfrm>
          <a:gradFill>
            <a:gsLst>
              <a:gs pos="91000">
                <a:srgbClr val="14FC40"/>
              </a:gs>
              <a:gs pos="0">
                <a:schemeClr val="dk2">
                  <a:tint val="40000"/>
                  <a:satMod val="350000"/>
                </a:schemeClr>
              </a:gs>
              <a:gs pos="1000">
                <a:schemeClr val="dk2">
                  <a:tint val="45000"/>
                  <a:shade val="99000"/>
                  <a:satMod val="350000"/>
                </a:schemeClr>
              </a:gs>
              <a:gs pos="0">
                <a:schemeClr val="dk2">
                  <a:shade val="20000"/>
                  <a:satMod val="255000"/>
                </a:schemeClr>
              </a:gs>
            </a:gsLst>
          </a:gradFill>
          <a:ln cmpd="sng">
            <a:noFill/>
          </a:ln>
          <a:effectLst/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на культуру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67889" y="1592746"/>
            <a:ext cx="394854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учреждения культуры на 2018 год составят 5106,5 тыс. рублей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них: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дома культуры – 4125,9 тыс. рублей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библиотеку – 965,6 тыс. рублей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мероприятия в сфере культуры – 15,0 тыс. рублей.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2019 год расходы на культуру составят – 3980,0 тыс. рублей, на 2020 год – 4359,0 тыс. рублей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5" y="1452520"/>
            <a:ext cx="2053936" cy="128327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436" y="986893"/>
            <a:ext cx="2137064" cy="161973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982251"/>
            <a:ext cx="2272147" cy="153433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978" y="3604553"/>
            <a:ext cx="2137064" cy="153548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18" y="5116155"/>
            <a:ext cx="2854039" cy="172196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349" y="5195772"/>
            <a:ext cx="1885087" cy="1535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47112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9750" y="120288"/>
            <a:ext cx="8477012" cy="887412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на физическую культуру и спорт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8897" y="933206"/>
            <a:ext cx="620403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</a:t>
            </a:r>
            <a:r>
              <a:rPr lang="ru-RU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популяризация физической культуры и спорта среди различных групп населения района</a:t>
            </a:r>
            <a:endParaRPr lang="ru-RU" sz="28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9370" y="2502971"/>
            <a:ext cx="56690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 расходы на 2018 год запланированы в сумме </a:t>
            </a:r>
          </a:p>
          <a:p>
            <a:pPr algn="ctr"/>
            <a:r>
              <a:rPr lang="ru-RU" sz="24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2,0 тыс. рублей</a:t>
            </a:r>
          </a:p>
          <a:p>
            <a:pPr algn="ctr"/>
            <a:r>
              <a:rPr lang="ru-RU" sz="24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2019 год-2,0 тыс. рублей, </a:t>
            </a:r>
          </a:p>
          <a:p>
            <a:pPr algn="ctr"/>
            <a:r>
              <a:rPr lang="ru-RU" sz="24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2020 год – 2,0 тыс. рублей.</a:t>
            </a:r>
            <a:endParaRPr lang="ru-RU" sz="24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42795" y="43520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85" y="4536747"/>
            <a:ext cx="2936224" cy="202955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881" y="4536747"/>
            <a:ext cx="3033410" cy="2029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94385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3984" y="35710"/>
            <a:ext cx="6088306" cy="828716"/>
          </a:xfrm>
          <a:gradFill>
            <a:gsLst>
              <a:gs pos="41000">
                <a:srgbClr val="06FE1E"/>
              </a:gs>
              <a:gs pos="100000">
                <a:schemeClr val="accent1">
                  <a:lumMod val="45000"/>
                  <a:lumOff val="5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/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Дорожный фонд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>
                <a:solidFill>
                  <a:schemeClr val="bg1"/>
                </a:solidFill>
              </a:rPr>
              <a:pPr>
                <a:defRPr/>
              </a:pPr>
              <a:t>22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0942" y="936115"/>
            <a:ext cx="4919240" cy="1261884"/>
          </a:xfrm>
          <a:prstGeom prst="rect">
            <a:avLst/>
          </a:prstGeom>
          <a:gradFill>
            <a:gsLst>
              <a:gs pos="9000">
                <a:srgbClr val="43CBEB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lvl="0"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Дороги общего пользования местного значения по Дубовскому сельскому поселению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6013044" y="936115"/>
            <a:ext cx="2488557" cy="338554"/>
          </a:xfrm>
          <a:prstGeom prst="rect">
            <a:avLst/>
          </a:prstGeom>
          <a:gradFill>
            <a:gsLst>
              <a:gs pos="2000">
                <a:srgbClr val="43CBEB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8,308 км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05373" y="2341378"/>
            <a:ext cx="64695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целях финансового обеспечения дорожной деятельности в составе бюджета сельского поселения сформирован муниципальный дорожный фонд</a:t>
            </a: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704109" y="3408087"/>
            <a:ext cx="4114800" cy="3449913"/>
          </a:xfrm>
          <a:prstGeom prst="roundRect">
            <a:avLst/>
          </a:prstGeom>
          <a:gradFill>
            <a:gsLst>
              <a:gs pos="43000">
                <a:srgbClr val="00FF00"/>
              </a:gs>
              <a:gs pos="100000">
                <a:schemeClr val="accent1">
                  <a:lumMod val="45000"/>
                  <a:lumOff val="5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фонда</a:t>
            </a:r>
          </a:p>
          <a:p>
            <a:pPr algn="ctr"/>
            <a:r>
              <a:rPr lang="ru-RU" sz="19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уплаты акцизов на автомобильный бензин, прямогонный бензин, дизельное топливо, моторные масла для дизельных и карбюраторных (</a:t>
            </a:r>
            <a:r>
              <a:rPr lang="ru-RU" sz="19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инжекторных</a:t>
            </a:r>
            <a:r>
              <a:rPr lang="ru-RU" sz="19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двигателей, производимые на территории Российской Федерации</a:t>
            </a:r>
          </a:p>
          <a:p>
            <a:pPr algn="ctr"/>
            <a:r>
              <a:rPr lang="ru-RU" sz="1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фонда</a:t>
            </a:r>
          </a:p>
          <a:p>
            <a:pPr algn="ctr"/>
            <a:r>
              <a:rPr lang="ru-RU" sz="19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дорог местного значения</a:t>
            </a:r>
            <a:endParaRPr lang="ru-RU" sz="19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818909" y="3809715"/>
            <a:ext cx="3056010" cy="2923877"/>
          </a:xfrm>
          <a:prstGeom prst="rect">
            <a:avLst/>
          </a:prstGeom>
          <a:gradFill>
            <a:gsLst>
              <a:gs pos="7000">
                <a:srgbClr val="43CBEB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lvl="0" algn="ctr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фонда:</a:t>
            </a:r>
          </a:p>
          <a:p>
            <a:pPr lvl="0" algn="ctr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 год – 285,7 тыс. рублей</a:t>
            </a:r>
          </a:p>
          <a:p>
            <a:pPr lvl="0" algn="ctr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год – 187,1 тыс. рублей</a:t>
            </a:r>
          </a:p>
          <a:p>
            <a:pPr lvl="0" algn="ctr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год -194,9 тыс. рублей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55342"/>
            <a:ext cx="2137064" cy="1874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66151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81643" y="1047750"/>
            <a:ext cx="7899370" cy="5632311"/>
          </a:xfrm>
          <a:prstGeom prst="rect">
            <a:avLst/>
          </a:prstGeom>
          <a:solidFill>
            <a:srgbClr val="16EE49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«Бюджет для граждан»</a:t>
            </a:r>
          </a:p>
          <a:p>
            <a:pPr algn="ctr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Подготовлен администрацией Дубовского сельского поселения Биробиджанского муниципального района Еврейской автономной области</a:t>
            </a:r>
          </a:p>
          <a:p>
            <a:pPr algn="ctr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 местонахождения:</a:t>
            </a:r>
          </a:p>
          <a:p>
            <a:pPr algn="ctr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679515, Еврейская автономная область, Биробиджанский район, с. Дубовое, ул. Молодежная, д. 8</a:t>
            </a:r>
          </a:p>
          <a:p>
            <a:pPr algn="ctr"/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Телефон: (42622)79-2-10, (42622)79-2-00;       факс (42622)79-3-21</a:t>
            </a:r>
          </a:p>
          <a:p>
            <a:pPr algn="ctr"/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 электронной почты: 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dubovoe_adm@mail.ru</a:t>
            </a:r>
            <a:endParaRPr lang="en-US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График работы: </a:t>
            </a:r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Пн-Пт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8.30 – 16.30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223236" y="214239"/>
            <a:ext cx="7301345" cy="762000"/>
          </a:xfrm>
          <a:prstGeom prst="roundRect">
            <a:avLst/>
          </a:prstGeom>
          <a:gradFill>
            <a:gsLst>
              <a:gs pos="50000">
                <a:srgbClr val="00B0F0"/>
              </a:gs>
              <a:gs pos="0">
                <a:schemeClr val="dk1">
                  <a:tint val="42000"/>
                  <a:satMod val="255000"/>
                </a:schemeClr>
              </a:gs>
              <a:gs pos="97000">
                <a:schemeClr val="dk1">
                  <a:tint val="53000"/>
                  <a:satMod val="260000"/>
                </a:schemeClr>
              </a:gs>
              <a:gs pos="100000">
                <a:schemeClr val="dk1">
                  <a:tint val="56000"/>
                  <a:satMod val="275000"/>
                </a:schemeClr>
              </a:gs>
            </a:gsLst>
            <a:path path="circl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Контактная информация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78964444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827" y="1576369"/>
            <a:ext cx="8497092" cy="2760104"/>
          </a:xfrm>
        </p:spPr>
        <p:txBody>
          <a:bodyPr/>
          <a:lstStyle/>
          <a:p>
            <a:pPr algn="ctr"/>
            <a:r>
              <a:rPr lang="ru-RU" sz="9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9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165C93FF-0F0F-4F92-B7A8-E827C7A1BB16}" type="slidenum">
              <a:rPr lang="de-DE" smtClean="0"/>
              <a:pPr>
                <a:defRPr/>
              </a:pPr>
              <a:t>24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057" y="37753"/>
            <a:ext cx="8458200" cy="744537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понятия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圆角矩形 8"/>
          <p:cNvSpPr/>
          <p:nvPr/>
        </p:nvSpPr>
        <p:spPr>
          <a:xfrm>
            <a:off x="428596" y="857232"/>
            <a:ext cx="8501122" cy="57150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 -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圆角矩形 9"/>
          <p:cNvSpPr/>
          <p:nvPr/>
        </p:nvSpPr>
        <p:spPr>
          <a:xfrm>
            <a:off x="428596" y="1500174"/>
            <a:ext cx="8501122" cy="50006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бюджета - денежные средства поступающие в бюджет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圆角矩形 10"/>
          <p:cNvSpPr/>
          <p:nvPr/>
        </p:nvSpPr>
        <p:spPr>
          <a:xfrm>
            <a:off x="428596" y="2071678"/>
            <a:ext cx="8501122" cy="50006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бюджета - денежные средства, выплачиваемые из бюджета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圆角矩形 10"/>
          <p:cNvSpPr/>
          <p:nvPr/>
        </p:nvSpPr>
        <p:spPr>
          <a:xfrm>
            <a:off x="428596" y="3357562"/>
            <a:ext cx="8501122" cy="57150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- средства, предоставляемые одним бюджетом бюджетной системы другому бюджету бюджетной системы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圆角矩形 11"/>
          <p:cNvSpPr/>
          <p:nvPr/>
        </p:nvSpPr>
        <p:spPr>
          <a:xfrm>
            <a:off x="428596" y="2643182"/>
            <a:ext cx="8501122" cy="57150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Бюджетная система - совокупность федерального бюджета, бюджетов субъектов Российской Федерации, местных бюджетов и бюджетов государственных внебюджетных фондов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圆角矩形 10"/>
          <p:cNvSpPr/>
          <p:nvPr/>
        </p:nvSpPr>
        <p:spPr>
          <a:xfrm>
            <a:off x="428596" y="4071942"/>
            <a:ext cx="8501122" cy="57150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Консолидированный бюджет - свод бюджетов бюджетной системы на соответствующей территории (без учета межбюджетных трансфертов между этими бюджетами)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428596" y="4714884"/>
            <a:ext cx="8501122" cy="35719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Дефицит бюджета - превышение расходов бюджета над его доходами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圆角矩形 10"/>
          <p:cNvSpPr/>
          <p:nvPr/>
        </p:nvSpPr>
        <p:spPr>
          <a:xfrm>
            <a:off x="428596" y="5143512"/>
            <a:ext cx="8429684" cy="4286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Профицит бюджета - превышение доходов бюджета над его расходами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圆角矩形 10"/>
          <p:cNvSpPr/>
          <p:nvPr/>
        </p:nvSpPr>
        <p:spPr>
          <a:xfrm>
            <a:off x="428596" y="5643578"/>
            <a:ext cx="8429684" cy="85725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Бюджетный процесс – регламентируемая законодательством деятельность органов исполнительной власти,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</a:t>
            </a:r>
            <a:endParaRPr lang="zh-CN" altLang="en-US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econ11\Desktop\Для презентации\1923c8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53" y="1231885"/>
            <a:ext cx="2401631" cy="16036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5" name="TextBox 4"/>
          <p:cNvSpPr txBox="1"/>
          <p:nvPr/>
        </p:nvSpPr>
        <p:spPr>
          <a:xfrm>
            <a:off x="232340" y="3627905"/>
            <a:ext cx="23615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Бюджеты организаций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8170" y="908720"/>
            <a:ext cx="16555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Бюджеты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семей</a:t>
            </a:r>
          </a:p>
          <a:p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45110" y="1903915"/>
            <a:ext cx="42115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Бюджеты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публично-правовых образований</a:t>
            </a:r>
          </a:p>
          <a:p>
            <a:endParaRPr lang="ru-RU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C:\Users\econ11\Desktop\Для презентации\naklejka-lyudej-na-dengi-kostyu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41" y="3997237"/>
            <a:ext cx="2330096" cy="19520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cxnSp>
        <p:nvCxnSpPr>
          <p:cNvPr id="13" name="Прямая со стрелкой 12"/>
          <p:cNvCxnSpPr/>
          <p:nvPr/>
        </p:nvCxnSpPr>
        <p:spPr>
          <a:xfrm flipH="1">
            <a:off x="3882129" y="4317357"/>
            <a:ext cx="917414" cy="80938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5689695" y="4317357"/>
            <a:ext cx="0" cy="8807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6590273" y="4317357"/>
            <a:ext cx="967995" cy="80938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Скругленный прямоугольник 15"/>
          <p:cNvSpPr/>
          <p:nvPr/>
        </p:nvSpPr>
        <p:spPr>
          <a:xfrm>
            <a:off x="2817228" y="5295835"/>
            <a:ext cx="1942297" cy="159492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 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(федеральный бюджет, бюджеты государственных внебюджетных фондов РФ)</a:t>
            </a: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799543" y="5263077"/>
            <a:ext cx="2058098" cy="159492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убъектов Российской Федерации</a:t>
            </a:r>
          </a:p>
          <a:p>
            <a:pPr algn="ctr"/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(региональные бюджеты, бюджеты территориальных фондов обязательного медицинского страхования)</a:t>
            </a: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930788" y="5251358"/>
            <a:ext cx="2051720" cy="159492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образований</a:t>
            </a:r>
          </a:p>
          <a:p>
            <a:pPr algn="ctr"/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(местные бюджеты муниципальных районов, городских округов, городских и сельских поселений)</a:t>
            </a: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0997" y="2835506"/>
            <a:ext cx="34018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Доходы: 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заработная плата, премии и т.п. </a:t>
            </a:r>
          </a:p>
          <a:p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Расходы: 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оплата коммунальных услуг, расходы </a:t>
            </a:r>
          </a:p>
          <a:p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питание, транспорт и т.п.</a:t>
            </a: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2677" y="5927020"/>
            <a:ext cx="28172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Доходы: 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выручка от реализации и т.п.</a:t>
            </a:r>
          </a:p>
          <a:p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Расходы: 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выплата заработной платы рабочим, закупка материалов.</a:t>
            </a: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143910" y="2835506"/>
            <a:ext cx="20861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Доходы: 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и неналоговые доходы </a:t>
            </a:r>
          </a:p>
          <a:p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Расходы: 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сфера, образование, образование</a:t>
            </a: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7" name="Picture 5" descr="C:\Users\econ11\Desktop\Для презентации\iCDB3IG2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539" y="2357858"/>
            <a:ext cx="2808312" cy="19755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5" name="Заголовок 1"/>
          <p:cNvSpPr>
            <a:spLocks noGrp="1"/>
          </p:cNvSpPr>
          <p:nvPr>
            <p:ph type="title"/>
          </p:nvPr>
        </p:nvSpPr>
        <p:spPr>
          <a:xfrm>
            <a:off x="267465" y="-40640"/>
            <a:ext cx="8458200" cy="887412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– это план доходов и расходов на определенный период</a:t>
            </a:r>
            <a:endParaRPr lang="ru-RU" sz="18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Объект 5"/>
          <p:cNvSpPr>
            <a:spLocks noGrp="1"/>
          </p:cNvSpPr>
          <p:nvPr>
            <p:ph idx="1"/>
          </p:nvPr>
        </p:nvSpPr>
        <p:spPr>
          <a:xfrm>
            <a:off x="3788376" y="1031481"/>
            <a:ext cx="3796958" cy="65278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sz="1600" b="1" cap="all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Какие бывают бюджеты?</a:t>
            </a:r>
            <a:endParaRPr lang="ru-RU" sz="1600" b="1" cap="all" dirty="0">
              <a:ln w="0"/>
              <a:solidFill>
                <a:schemeClr val="accent6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2349537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9061" y="-52561"/>
            <a:ext cx="8560973" cy="887412"/>
          </a:xfrm>
        </p:spPr>
        <p:txBody>
          <a:bodyPr>
            <a:normAutofit/>
          </a:bodyPr>
          <a:lstStyle/>
          <a:p>
            <a:pPr algn="ctr"/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Этапы составления и утверждения бюджета муниципального образования </a:t>
            </a: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«Дубовского сельского поселения»</a:t>
            </a:r>
            <a:endParaRPr lang="ru-RU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19062" y="4189833"/>
            <a:ext cx="8920766" cy="659569"/>
          </a:xfrm>
          <a:prstGeom prst="rect">
            <a:avLst/>
          </a:prstGeom>
          <a:effectLst>
            <a:outerShdw blurRad="25400" dist="25400" dir="2400000" algn="ctr" rotWithShape="0">
              <a:schemeClr val="tx1">
                <a:lumMod val="65000"/>
                <a:lumOff val="35000"/>
                <a:alpha val="71000"/>
              </a:schemeClr>
            </a:outerShdw>
          </a:effectLst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ctr"/>
            <a:r>
              <a:rPr lang="ru-RU" sz="2000" b="1" dirty="0" smtClean="0">
                <a:solidFill>
                  <a:srgbClr val="DD7E0E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Нормативные правовые акты, регулирующие бюджетные правоотношения</a:t>
            </a:r>
          </a:p>
        </p:txBody>
      </p:sp>
      <p:sp>
        <p:nvSpPr>
          <p:cNvPr id="14" name="Содержимое 2"/>
          <p:cNvSpPr txBox="1">
            <a:spLocks/>
          </p:cNvSpPr>
          <p:nvPr/>
        </p:nvSpPr>
        <p:spPr bwMode="auto">
          <a:xfrm>
            <a:off x="272942" y="4758171"/>
            <a:ext cx="8766886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Char char="ü"/>
              <a:tabLst>
                <a:tab pos="179388" algn="l"/>
              </a:tabLst>
              <a:defRPr/>
            </a:pPr>
            <a:r>
              <a:rPr kumimoji="0" lang="ru-RU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Прогноз социально – экономического развития муниципального образования Дубовского сельского поселения</a:t>
            </a:r>
            <a:endParaRPr kumimoji="0" lang="ru-RU" sz="1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5" name="Содержимое 2"/>
          <p:cNvSpPr txBox="1">
            <a:spLocks/>
          </p:cNvSpPr>
          <p:nvPr/>
        </p:nvSpPr>
        <p:spPr bwMode="auto">
          <a:xfrm>
            <a:off x="272941" y="5470210"/>
            <a:ext cx="84582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-179388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Char char="ü"/>
              <a:tabLst>
                <a:tab pos="179388" algn="l"/>
              </a:tabLst>
              <a:defRPr/>
            </a:pPr>
            <a:r>
              <a:rPr kumimoji="0" lang="ru-RU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Основные направления</a:t>
            </a:r>
            <a:r>
              <a:rPr kumimoji="0" lang="ru-RU" sz="14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бюджетной политики</a:t>
            </a:r>
            <a:endParaRPr kumimoji="0" lang="ru-RU" sz="1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6" name="Содержимое 2"/>
          <p:cNvSpPr txBox="1">
            <a:spLocks/>
          </p:cNvSpPr>
          <p:nvPr/>
        </p:nvSpPr>
        <p:spPr bwMode="auto">
          <a:xfrm>
            <a:off x="272941" y="6072389"/>
            <a:ext cx="84582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Char char="ü"/>
              <a:tabLst>
                <a:tab pos="179388" algn="l"/>
              </a:tabLst>
              <a:defRPr/>
            </a:pPr>
            <a:r>
              <a:rPr kumimoji="0" lang="ru-RU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Муниципальные программы муниципального образования</a:t>
            </a:r>
            <a:r>
              <a:rPr kumimoji="0" lang="ru-RU" sz="14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Дубовского сельского поселения</a:t>
            </a:r>
            <a:endParaRPr kumimoji="0" lang="ru-RU" sz="1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381666" y="1081513"/>
            <a:ext cx="2048949" cy="863599"/>
            <a:chOff x="0" y="603627"/>
            <a:chExt cx="2418582" cy="1041837"/>
          </a:xfrm>
          <a:scene3d>
            <a:camera prst="orthographicFront"/>
            <a:lightRig rig="flat" dir="t"/>
          </a:scene3d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0" y="603627"/>
              <a:ext cx="2418582" cy="1041837"/>
            </a:xfrm>
            <a:prstGeom prst="round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Скругленный прямоугольник 4"/>
            <p:cNvSpPr/>
            <p:nvPr/>
          </p:nvSpPr>
          <p:spPr>
            <a:xfrm>
              <a:off x="50858" y="654485"/>
              <a:ext cx="2316866" cy="940121"/>
            </a:xfrm>
            <a:prstGeom prst="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231470" tIns="0" rIns="231470" bIns="0" numCol="1" spcCol="1270" anchor="ctr" anchorCtr="0">
              <a:noAutofit/>
            </a:bodyPr>
            <a:lstStyle/>
            <a:p>
              <a:pPr marL="0" marR="0" lvl="0" indent="0" algn="ctr" defTabSz="8890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entury Schoolbook"/>
                  <a:ea typeface="+mn-ea"/>
                  <a:cs typeface="+mn-cs"/>
                </a:rPr>
                <a:t>Составление проекта бюджета</a:t>
              </a: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Schoolbook"/>
                <a:ea typeface="+mn-ea"/>
                <a:cs typeface="+mn-cs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2746872" y="899831"/>
            <a:ext cx="6292956" cy="116955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000" dirty="0" smtClean="0">
                <a:latin typeface="Times New Roman"/>
              </a:rPr>
              <a:t>До начала составления проекта бюджета администрацией Дубовского сельского поселения принимается муниципальный правовой акт, в котором определяются ответственные исполнители, порядок и сроки работы над документами и материалами, необходимыми для составления проекта бюджета. Непосредственное составление бюджета осуществляет бухгалтерия администрации сельского поселения. Составленный проект бюджета бухгалтерия администрации сельского поселения представляет на рассмотрение, осуждение и утверждение в Собрание депутатов Дубовского сельского поселения, а также в контрольно-счетную палату для проверки</a:t>
            </a:r>
            <a:endParaRPr lang="ru-RU" sz="1000" dirty="0">
              <a:latin typeface="Times New Roman"/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313843" y="2182394"/>
            <a:ext cx="2184593" cy="863599"/>
            <a:chOff x="0" y="2623517"/>
            <a:chExt cx="2418582" cy="1041837"/>
          </a:xfrm>
          <a:scene3d>
            <a:camera prst="orthographicFront"/>
            <a:lightRig rig="flat" dir="t"/>
          </a:scene3d>
        </p:grpSpPr>
        <p:sp>
          <p:nvSpPr>
            <p:cNvPr id="22" name="Скругленный прямоугольник 21"/>
            <p:cNvSpPr/>
            <p:nvPr/>
          </p:nvSpPr>
          <p:spPr>
            <a:xfrm>
              <a:off x="0" y="2623517"/>
              <a:ext cx="2418582" cy="1041837"/>
            </a:xfrm>
            <a:prstGeom prst="round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sp>
        <p:sp>
          <p:nvSpPr>
            <p:cNvPr id="23" name="Скругленный прямоугольник 4"/>
            <p:cNvSpPr/>
            <p:nvPr/>
          </p:nvSpPr>
          <p:spPr>
            <a:xfrm>
              <a:off x="50858" y="2674375"/>
              <a:ext cx="2316866" cy="940121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231470" tIns="0" rIns="231470" bIns="0" numCol="1" spcCol="1270" anchor="ctr" anchorCtr="0">
              <a:noAutofit/>
            </a:bodyPr>
            <a:lstStyle/>
            <a:p>
              <a:pPr marL="0" marR="0" lvl="0" indent="0" algn="ctr" defTabSz="8890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entury Schoolbook"/>
                  <a:ea typeface="+mn-ea"/>
                  <a:cs typeface="+mn-cs"/>
                </a:rPr>
                <a:t>Рассмотрение проекта бюджета</a:t>
              </a: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endParaRPr>
            </a:p>
          </p:txBody>
        </p:sp>
      </p:grpSp>
      <p:sp>
        <p:nvSpPr>
          <p:cNvPr id="24" name="TextBox 7"/>
          <p:cNvSpPr txBox="1">
            <a:spLocks noChangeArrowheads="1"/>
          </p:cNvSpPr>
          <p:nvPr/>
        </p:nvSpPr>
        <p:spPr bwMode="auto">
          <a:xfrm>
            <a:off x="2746872" y="2342231"/>
            <a:ext cx="6292956" cy="1015663"/>
          </a:xfrm>
          <a:prstGeom prst="rect">
            <a:avLst/>
          </a:prstGeom>
          <a:solidFill>
            <a:srgbClr val="FFE8D1"/>
          </a:solidFill>
          <a:ln w="38100">
            <a:solidFill>
              <a:srgbClr val="FFC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r>
              <a:rPr lang="ru-RU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alt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на 2018 год и плановый период 2019 и 2020 годов администрацией сельского </a:t>
            </a:r>
            <a:r>
              <a:rPr lang="ru-RU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</a:t>
            </a:r>
            <a:r>
              <a:rPr lang="ru-RU" alt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рассмотрен до 15 ноября 2017, проведены публичные слушания по обсуждению проекта бюджета 23.11.2017. Администрация сельского поселения 15.11.2017 внесла на рассмотрение Собранию депутатов Дубовского сельского поселения и в Контрольно-счетную палату Биробиджанского муниципального района проект решения о бюджете на 2018 год и плановый период 2019 и 2020 годов. В декабре проект решения о бюджете рассмотрен депутатами на депутатских комиссиях и на заседаниях Собрания депутатов.</a:t>
            </a:r>
          </a:p>
        </p:txBody>
      </p:sp>
      <p:grpSp>
        <p:nvGrpSpPr>
          <p:cNvPr id="25" name="Группа 24"/>
          <p:cNvGrpSpPr/>
          <p:nvPr/>
        </p:nvGrpSpPr>
        <p:grpSpPr>
          <a:xfrm>
            <a:off x="336006" y="3326234"/>
            <a:ext cx="2140267" cy="863599"/>
            <a:chOff x="38571" y="4629907"/>
            <a:chExt cx="2418582" cy="1041837"/>
          </a:xfrm>
          <a:scene3d>
            <a:camera prst="orthographicFront"/>
            <a:lightRig rig="flat" dir="t"/>
          </a:scene3d>
        </p:grpSpPr>
        <p:sp>
          <p:nvSpPr>
            <p:cNvPr id="26" name="Скругленный прямоугольник 25"/>
            <p:cNvSpPr/>
            <p:nvPr/>
          </p:nvSpPr>
          <p:spPr>
            <a:xfrm>
              <a:off x="38571" y="4629907"/>
              <a:ext cx="2418582" cy="1041837"/>
            </a:xfrm>
            <a:prstGeom prst="roundRect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sp>
        <p:sp>
          <p:nvSpPr>
            <p:cNvPr id="27" name="Скругленный прямоугольник 4"/>
            <p:cNvSpPr/>
            <p:nvPr/>
          </p:nvSpPr>
          <p:spPr>
            <a:xfrm>
              <a:off x="89429" y="4680765"/>
              <a:ext cx="2316866" cy="940121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231470" tIns="0" rIns="231470" bIns="0" numCol="1" spcCol="1270" anchor="ctr" anchorCtr="0">
              <a:noAutofit/>
            </a:bodyPr>
            <a:lstStyle/>
            <a:p>
              <a:pPr marL="0" marR="0" lvl="0" indent="0" algn="ctr" defTabSz="8890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entury Schoolbook"/>
                  <a:ea typeface="+mn-ea"/>
                  <a:cs typeface="+mn-cs"/>
                </a:rPr>
                <a:t>Утверждение проекта бюджета</a:t>
              </a: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2746872" y="3481034"/>
            <a:ext cx="6292956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о бюджете на 2018 год и плановый период 2019 и 2020 годов утвержден Собранием депутатов Дубовского сельского поселения 28.12.2017.</a:t>
            </a:r>
            <a:endParaRPr lang="ru-RU" sz="1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Содержимое 2"/>
          <p:cNvSpPr txBox="1">
            <a:spLocks/>
          </p:cNvSpPr>
          <p:nvPr/>
        </p:nvSpPr>
        <p:spPr bwMode="auto">
          <a:xfrm>
            <a:off x="281667" y="5765400"/>
            <a:ext cx="8490376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-179388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Char char="ü"/>
              <a:tabLst>
                <a:tab pos="179388" algn="l"/>
              </a:tabLst>
              <a:defRPr/>
            </a:pPr>
            <a:r>
              <a:rPr kumimoji="0" lang="ru-RU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Основные </a:t>
            </a:r>
            <a:r>
              <a:rPr kumimoji="0" lang="ru-RU" sz="14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направления налоговой политики</a:t>
            </a:r>
            <a:endParaRPr kumimoji="0" lang="ru-RU" sz="1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1" name="Содержимое 2"/>
          <p:cNvSpPr txBox="1">
            <a:spLocks/>
          </p:cNvSpPr>
          <p:nvPr/>
        </p:nvSpPr>
        <p:spPr bwMode="auto">
          <a:xfrm>
            <a:off x="272941" y="5095661"/>
            <a:ext cx="84582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Char char="ü"/>
              <a:tabLst>
                <a:tab pos="179388" algn="l"/>
              </a:tabLst>
              <a:defRPr/>
            </a:pPr>
            <a:r>
              <a:rPr kumimoji="0" lang="ru-RU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Бюджетный прогноз муниципального образования Дубовского сельского поселения</a:t>
            </a:r>
            <a:endParaRPr kumimoji="0" lang="ru-RU" sz="1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con11\Desktop\Для презентации\large-bag-money-coins-473785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0" t="3003" r="5453" b="12746"/>
          <a:stretch/>
        </p:blipFill>
        <p:spPr bwMode="auto">
          <a:xfrm>
            <a:off x="63143" y="2969925"/>
            <a:ext cx="1820149" cy="16753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Минус 3"/>
          <p:cNvSpPr/>
          <p:nvPr/>
        </p:nvSpPr>
        <p:spPr>
          <a:xfrm>
            <a:off x="1915289" y="3775666"/>
            <a:ext cx="570596" cy="377284"/>
          </a:xfrm>
          <a:prstGeom prst="mathMinus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8887" y="3100312"/>
            <a:ext cx="1682654" cy="152402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sp>
        <p:nvSpPr>
          <p:cNvPr id="5" name="TextBox 4"/>
          <p:cNvSpPr txBox="1"/>
          <p:nvPr/>
        </p:nvSpPr>
        <p:spPr>
          <a:xfrm>
            <a:off x="722332" y="3772051"/>
            <a:ext cx="948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78136" y="2955122"/>
            <a:ext cx="1028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трелка вправо с вырезом 8"/>
          <p:cNvSpPr/>
          <p:nvPr/>
        </p:nvSpPr>
        <p:spPr>
          <a:xfrm rot="20643183">
            <a:off x="4355088" y="3048418"/>
            <a:ext cx="1439560" cy="699027"/>
          </a:xfrm>
          <a:prstGeom prst="notched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13" name="Стрелка вправо с вырезом 12"/>
          <p:cNvSpPr/>
          <p:nvPr/>
        </p:nvSpPr>
        <p:spPr>
          <a:xfrm rot="800945">
            <a:off x="4392057" y="4052709"/>
            <a:ext cx="1503367" cy="651182"/>
          </a:xfrm>
          <a:prstGeom prst="notched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31" name="Picture 7" descr="C:\Users\econ11\Desktop\Для презентации\14_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4" r="-1814"/>
          <a:stretch/>
        </p:blipFill>
        <p:spPr bwMode="auto">
          <a:xfrm>
            <a:off x="5929612" y="4042408"/>
            <a:ext cx="1187942" cy="15850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1032" name="Picture 8" descr="C:\Users\econ11\Desktop\Для презентации\7263635-3d-small-people-savings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3" r="10349"/>
          <a:stretch/>
        </p:blipFill>
        <p:spPr bwMode="auto">
          <a:xfrm>
            <a:off x="5929881" y="2208565"/>
            <a:ext cx="1169375" cy="1493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10" name="TextBox 9"/>
          <p:cNvSpPr txBox="1"/>
          <p:nvPr/>
        </p:nvSpPr>
        <p:spPr>
          <a:xfrm rot="838073">
            <a:off x="4492534" y="414392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20593086">
            <a:off x="4462889" y="3171887"/>
            <a:ext cx="128112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Профицит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142018" y="4057844"/>
            <a:ext cx="1939619" cy="15696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lang="en-US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превышении 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расходов над доходами  принимается решение об источниках </a:t>
            </a: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покрытия</a:t>
            </a:r>
            <a:r>
              <a:rPr lang="en-US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дефицита</a:t>
            </a:r>
            <a:r>
              <a:rPr lang="en-US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(например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использовать имеющиеся накопления, остатки, взять в долг).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204381" y="2242527"/>
            <a:ext cx="1939619" cy="138499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1200" dirty="0">
                <a:latin typeface="Times New Roman" pitchFamily="18" charset="0"/>
              </a:rPr>
              <a:t>При превышении доходов над расходами принимается решение, как их использовать (например, накапливать резервы, остатки, погашать долг).</a:t>
            </a:r>
          </a:p>
        </p:txBody>
      </p:sp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468774" y="562295"/>
            <a:ext cx="8458200" cy="887412"/>
          </a:xfrm>
        </p:spPr>
        <p:txBody>
          <a:bodyPr>
            <a:normAutofit/>
          </a:bodyPr>
          <a:lstStyle/>
          <a:p>
            <a:pPr algn="ctr"/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бюджета </a:t>
            </a: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 Дубовского сельского поселения</a:t>
            </a:r>
            <a:endParaRPr lang="ru-RU" sz="18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249547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91430459"/>
              </p:ext>
            </p:extLst>
          </p:nvPr>
        </p:nvGraphicFramePr>
        <p:xfrm>
          <a:off x="133564" y="2157573"/>
          <a:ext cx="8832862" cy="46130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72181" y="0"/>
            <a:ext cx="8743003" cy="887412"/>
          </a:xfrm>
        </p:spPr>
        <p:txBody>
          <a:bodyPr>
            <a:normAutofit/>
          </a:bodyPr>
          <a:lstStyle/>
          <a:p>
            <a:pPr algn="ctr"/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характеристики бюджета 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</a:t>
            </a: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Дубовского сельского поселения 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2018 - 2020 годы (тыс.руб.)</a:t>
            </a:r>
            <a:endParaRPr lang="ru-RU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9557350"/>
              </p:ext>
            </p:extLst>
          </p:nvPr>
        </p:nvGraphicFramePr>
        <p:xfrm>
          <a:off x="2453833" y="782290"/>
          <a:ext cx="6481825" cy="124192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843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96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20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08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49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7248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 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193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Доходы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9169,0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10424,9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8878,2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9281,1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75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Расходы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9533,8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10719,9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8878,2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9281,1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75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Дефицит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-364,8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-295,0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388994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" y="412748"/>
            <a:ext cx="9143998" cy="683267"/>
          </a:xfrm>
          <a:prstGeom prst="roundRect">
            <a:avLst/>
          </a:prstGeom>
          <a:gradFill>
            <a:gsLst>
              <a:gs pos="0">
                <a:schemeClr val="accent4">
                  <a:tint val="35000"/>
                  <a:satMod val="253000"/>
                </a:schemeClr>
              </a:gs>
              <a:gs pos="66000">
                <a:schemeClr val="accent4">
                  <a:tint val="42000"/>
                  <a:satMod val="255000"/>
                </a:schemeClr>
              </a:gs>
              <a:gs pos="46000">
                <a:schemeClr val="accent4">
                  <a:tint val="53000"/>
                  <a:satMod val="260000"/>
                </a:schemeClr>
              </a:gs>
              <a:gs pos="97000">
                <a:srgbClr val="F014E0"/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сопоставляются с доходами, получается их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баланс.</a:t>
            </a: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837569" y="0"/>
            <a:ext cx="6151419" cy="562407"/>
          </a:xfrm>
          <a:prstGeom prst="roundRect">
            <a:avLst/>
          </a:prstGeom>
          <a:gradFill>
            <a:gsLst>
              <a:gs pos="100000">
                <a:schemeClr val="accent6">
                  <a:tint val="92000"/>
                  <a:satMod val="170000"/>
                </a:schemeClr>
              </a:gs>
              <a:gs pos="40000">
                <a:srgbClr val="12ABE9"/>
              </a:gs>
              <a:gs pos="3000">
                <a:srgbClr val="00B0F0"/>
              </a:gs>
              <a:gs pos="84000">
                <a:schemeClr val="accent6">
                  <a:tint val="96000"/>
                  <a:shade val="80000"/>
                  <a:satMod val="170000"/>
                </a:schemeClr>
              </a:gs>
              <a:gs pos="97000">
                <a:schemeClr val="accent6">
                  <a:tint val="98000"/>
                  <a:shade val="63000"/>
                  <a:satMod val="170000"/>
                </a:schemeClr>
              </a:gs>
              <a:gs pos="100000">
                <a:schemeClr val="accent6">
                  <a:shade val="62000"/>
                  <a:satMod val="170000"/>
                </a:schemeClr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определяется баланс бюджета?</a:t>
            </a:r>
            <a:endParaRPr lang="ru-RU" sz="2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-4119" y="1148521"/>
            <a:ext cx="9143998" cy="1122218"/>
          </a:xfrm>
          <a:prstGeom prst="roundRect">
            <a:avLst/>
          </a:prstGeom>
          <a:gradFill>
            <a:gsLst>
              <a:gs pos="100000">
                <a:srgbClr val="FFD825"/>
              </a:gs>
              <a:gs pos="0">
                <a:srgbClr val="00FF00"/>
              </a:gs>
              <a:gs pos="100000">
                <a:schemeClr val="accent3">
                  <a:tint val="92000"/>
                  <a:shade val="99000"/>
                  <a:satMod val="170000"/>
                </a:schemeClr>
              </a:gs>
              <a:gs pos="100000">
                <a:schemeClr val="accent3">
                  <a:tint val="96000"/>
                  <a:shade val="80000"/>
                  <a:satMod val="170000"/>
                </a:schemeClr>
              </a:gs>
              <a:gs pos="100000">
                <a:schemeClr val="accent3">
                  <a:tint val="98000"/>
                  <a:shade val="63000"/>
                  <a:satMod val="170000"/>
                </a:schemeClr>
              </a:gs>
              <a:gs pos="100000">
                <a:schemeClr val="accent3">
                  <a:shade val="62000"/>
                  <a:satMod val="170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– Расходы = Дефицит / Профицит</a:t>
            </a:r>
          </a:p>
          <a:p>
            <a:pPr algn="ctr"/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расходы превышают доходы складывается дефицит, если они меньше доходов - профицит </a:t>
            </a:r>
            <a:endParaRPr lang="ru-RU" sz="2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137454" y="2806291"/>
            <a:ext cx="2352660" cy="4208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Тыс. руб.</a:t>
            </a:r>
            <a:endParaRPr lang="ru-RU" dirty="0"/>
          </a:p>
        </p:txBody>
      </p:sp>
      <p:sp>
        <p:nvSpPr>
          <p:cNvPr id="8" name="Стрелка вниз 7"/>
          <p:cNvSpPr/>
          <p:nvPr/>
        </p:nvSpPr>
        <p:spPr>
          <a:xfrm>
            <a:off x="3138056" y="2812165"/>
            <a:ext cx="2396836" cy="4121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Тыс. руб.</a:t>
            </a:r>
            <a:endParaRPr lang="ru-RU" dirty="0"/>
          </a:p>
        </p:txBody>
      </p:sp>
      <p:sp>
        <p:nvSpPr>
          <p:cNvPr id="9" name="Стрелка вниз 8"/>
          <p:cNvSpPr/>
          <p:nvPr/>
        </p:nvSpPr>
        <p:spPr>
          <a:xfrm>
            <a:off x="6144500" y="2812165"/>
            <a:ext cx="2410691" cy="4121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Тыс. руб.</a:t>
            </a:r>
            <a:endParaRPr lang="ru-RU" dirty="0"/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>
          <a:xfrm>
            <a:off x="259534" y="5222034"/>
            <a:ext cx="8616691" cy="349818"/>
          </a:xfrm>
        </p:spPr>
        <p:txBody>
          <a:bodyPr>
            <a:noAutofit/>
            <a:scene3d>
              <a:camera prst="orthographicFront"/>
              <a:lightRig rig="threePt" dir="t"/>
            </a:scene3d>
            <a:sp3d contourW="12700">
              <a:bevelT w="114300" h="133350"/>
              <a:bevelB w="38100" h="38100"/>
              <a:contourClr>
                <a:srgbClr val="4031FD"/>
              </a:contourClr>
            </a:sp3d>
          </a:bodyPr>
          <a:lstStyle/>
          <a:p>
            <a:r>
              <a:rPr lang="ru-RU" sz="2400" b="1" dirty="0" smtClean="0">
                <a:effectLst>
                  <a:outerShdw blurRad="50800" dist="50800" dir="5400000" algn="ctr" rotWithShape="0">
                    <a:srgbClr val="FF0000"/>
                  </a:outerShdw>
                </a:effectLst>
              </a:rPr>
              <a:t>      10719,9                       8878,2                         9281,1</a:t>
            </a:r>
            <a:endParaRPr lang="ru-RU" sz="2400" b="1" dirty="0">
              <a:effectLst>
                <a:outerShdw blurRad="50800" dist="50800" dir="5400000" algn="ctr" rotWithShape="0">
                  <a:srgbClr val="FF0000"/>
                </a:outerShdw>
              </a:effectLst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0"/>
          </p:nvPr>
        </p:nvSpPr>
        <p:spPr>
          <a:xfrm>
            <a:off x="137454" y="2429011"/>
            <a:ext cx="8842216" cy="393986"/>
          </a:xfrm>
        </p:spPr>
        <p:txBody>
          <a:bodyPr>
            <a:normAutofit fontScale="85000" lnSpcReduction="20000"/>
            <a:scene3d>
              <a:camera prst="orthographicFront"/>
              <a:lightRig rig="threePt" dir="t"/>
            </a:scene3d>
            <a:sp3d extrusionH="57150" contourW="12700">
              <a:bevelT w="114300" h="133350"/>
              <a:contourClr>
                <a:srgbClr val="7030A0"/>
              </a:contourClr>
            </a:sp3d>
          </a:bodyPr>
          <a:lstStyle/>
          <a:p>
            <a:r>
              <a:rPr lang="ru-RU" dirty="0" smtClean="0"/>
              <a:t>       </a:t>
            </a:r>
            <a:r>
              <a:rPr lang="ru-RU" dirty="0" smtClean="0">
                <a:solidFill>
                  <a:srgbClr val="FB0D1E"/>
                </a:solidFill>
              </a:rPr>
              <a:t>10424,9                       8878,2                          9281,1</a:t>
            </a:r>
            <a:endParaRPr lang="ru-RU" dirty="0">
              <a:solidFill>
                <a:srgbClr val="FB0D1E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03" y="3281787"/>
            <a:ext cx="1407557" cy="133263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314" y="3290456"/>
            <a:ext cx="1407557" cy="133263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354" y="3308134"/>
            <a:ext cx="1407557" cy="1332634"/>
          </a:xfrm>
          <a:prstGeom prst="rect">
            <a:avLst/>
          </a:prstGeom>
        </p:spPr>
      </p:pic>
      <p:sp>
        <p:nvSpPr>
          <p:cNvPr id="15" name="Стрелка вниз 14"/>
          <p:cNvSpPr/>
          <p:nvPr/>
        </p:nvSpPr>
        <p:spPr>
          <a:xfrm>
            <a:off x="133101" y="4740973"/>
            <a:ext cx="2352660" cy="4208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Тыс. руб.</a:t>
            </a:r>
            <a:endParaRPr lang="ru-RU" dirty="0"/>
          </a:p>
        </p:txBody>
      </p:sp>
      <p:sp>
        <p:nvSpPr>
          <p:cNvPr id="16" name="Стрелка вниз 15"/>
          <p:cNvSpPr/>
          <p:nvPr/>
        </p:nvSpPr>
        <p:spPr>
          <a:xfrm>
            <a:off x="3067647" y="4740972"/>
            <a:ext cx="2352660" cy="4208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Тыс. руб.</a:t>
            </a:r>
            <a:endParaRPr lang="ru-RU" dirty="0"/>
          </a:p>
        </p:txBody>
      </p:sp>
      <p:sp>
        <p:nvSpPr>
          <p:cNvPr id="17" name="Стрелка вниз 16"/>
          <p:cNvSpPr/>
          <p:nvPr/>
        </p:nvSpPr>
        <p:spPr>
          <a:xfrm>
            <a:off x="6173515" y="4767535"/>
            <a:ext cx="2352660" cy="4208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Тыс. руб.</a:t>
            </a:r>
            <a:endParaRPr lang="ru-RU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0" y="5694581"/>
            <a:ext cx="9139879" cy="861637"/>
          </a:xfrm>
          <a:prstGeom prst="roundRect">
            <a:avLst/>
          </a:prstGeom>
          <a:gradFill>
            <a:gsLst>
              <a:gs pos="100000">
                <a:srgbClr val="FC0808"/>
              </a:gs>
              <a:gs pos="0">
                <a:srgbClr val="00FF00"/>
              </a:gs>
              <a:gs pos="100000">
                <a:schemeClr val="accent3">
                  <a:tint val="92000"/>
                  <a:shade val="99000"/>
                  <a:satMod val="170000"/>
                </a:schemeClr>
              </a:gs>
              <a:gs pos="27000">
                <a:schemeClr val="accent3">
                  <a:tint val="96000"/>
                  <a:shade val="80000"/>
                  <a:satMod val="170000"/>
                </a:schemeClr>
              </a:gs>
              <a:gs pos="0">
                <a:schemeClr val="accent3">
                  <a:tint val="98000"/>
                  <a:shade val="63000"/>
                  <a:satMod val="170000"/>
                </a:schemeClr>
              </a:gs>
              <a:gs pos="0">
                <a:schemeClr val="accent3">
                  <a:shade val="62000"/>
                  <a:satMod val="170000"/>
                </a:schemeClr>
              </a:gs>
            </a:gsLst>
            <a:path path="circl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effectLst>
                  <a:outerShdw blurRad="50800" dist="50800" dir="5400000" algn="ctr" rotWithShape="0">
                    <a:srgbClr val="FF0000"/>
                  </a:outerShdw>
                </a:effectLst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В случае нехватки денежных средств на покрытие всех </a:t>
            </a:r>
            <a:r>
              <a:rPr lang="ru-RU" dirty="0" smtClean="0">
                <a:solidFill>
                  <a:schemeClr val="tx1"/>
                </a:solidFill>
              </a:rPr>
              <a:t>обязательств </a:t>
            </a:r>
            <a:r>
              <a:rPr lang="ru-RU" dirty="0">
                <a:solidFill>
                  <a:schemeClr val="tx1"/>
                </a:solidFill>
              </a:rPr>
              <a:t>государства в конкретном году планируется источники заимствований или происходит сокращение расходов</a:t>
            </a:r>
            <a:endParaRPr lang="ru-RU" dirty="0"/>
          </a:p>
        </p:txBody>
      </p:sp>
      <p:sp>
        <p:nvSpPr>
          <p:cNvPr id="23" name="Подзаголовок 9"/>
          <p:cNvSpPr txBox="1">
            <a:spLocks/>
          </p:cNvSpPr>
          <p:nvPr/>
        </p:nvSpPr>
        <p:spPr bwMode="auto">
          <a:xfrm>
            <a:off x="61941" y="4090742"/>
            <a:ext cx="8616691" cy="349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  <a:scene3d>
              <a:camera prst="orthographicFront"/>
              <a:lightRig rig="threePt" dir="t"/>
            </a:scene3d>
            <a:sp3d contourW="12700">
              <a:contourClr>
                <a:schemeClr val="tx1"/>
              </a:contourClr>
            </a:sp3d>
          </a:bodyPr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None/>
              <a:tabLst>
                <a:tab pos="179388" algn="l"/>
              </a:tabLst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DD7E0E"/>
              </a:buClr>
              <a:buFont typeface="Arial" charset="0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DD7E0E"/>
              </a:buClr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>
                <a:effectLst>
                  <a:outerShdw blurRad="76200" dist="50800" dir="5400000" algn="ctr" rotWithShape="0">
                    <a:srgbClr val="000000">
                      <a:alpha val="43137"/>
                    </a:srgbClr>
                  </a:outerShdw>
                </a:effectLst>
              </a:rPr>
              <a:t>       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76200" dist="50800" dir="5400000" algn="ctr" rotWithShape="0">
                    <a:srgbClr val="000000">
                      <a:alpha val="43137"/>
                    </a:srgbClr>
                  </a:outerShdw>
                </a:effectLst>
              </a:rPr>
              <a:t>2018</a:t>
            </a:r>
            <a:r>
              <a:rPr lang="ru-RU" sz="2400" b="1" dirty="0" smtClean="0">
                <a:effectLst>
                  <a:outerShdw blurRad="76200" dist="50800" dir="5400000" algn="ctr" rotWithShape="0">
                    <a:srgbClr val="000000">
                      <a:alpha val="43137"/>
                    </a:srgbClr>
                  </a:outerShdw>
                </a:effectLst>
              </a:rPr>
              <a:t>          </a:t>
            </a:r>
            <a:r>
              <a:rPr lang="ru-RU" sz="2400" dirty="0" smtClean="0">
                <a:solidFill>
                  <a:schemeClr val="tx1"/>
                </a:solidFill>
              </a:rPr>
              <a:t>295,0</a:t>
            </a:r>
            <a:r>
              <a:rPr lang="ru-RU" sz="2400" b="1" dirty="0" smtClean="0">
                <a:effectLst>
                  <a:outerShdw blurRad="76200" dist="50800" dir="5400000" algn="ctr" rotWithShape="0">
                    <a:srgbClr val="000000">
                      <a:alpha val="43137"/>
                    </a:srgbClr>
                  </a:outerShdw>
                </a:effectLst>
              </a:rPr>
              <a:t>          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76200" dist="50800" dir="5400000" algn="ctr" rotWithShape="0">
                    <a:srgbClr val="000000">
                      <a:alpha val="43137"/>
                    </a:srgbClr>
                  </a:outerShdw>
                </a:effectLst>
              </a:rPr>
              <a:t>2019           </a:t>
            </a:r>
            <a:r>
              <a:rPr lang="ru-RU" sz="2400" dirty="0" smtClean="0">
                <a:solidFill>
                  <a:schemeClr val="tx1"/>
                </a:solidFill>
              </a:rPr>
              <a:t>0</a:t>
            </a:r>
            <a:r>
              <a:rPr lang="ru-RU" sz="2400" dirty="0" smtClean="0">
                <a:solidFill>
                  <a:schemeClr val="tx1"/>
                </a:solidFill>
                <a:effectLst>
                  <a:outerShdw blurRad="76200" dist="50800" dir="5400000" algn="ctr" rotWithShape="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76200" dist="50800" dir="5400000" algn="ctr" rotWithShape="0">
                    <a:srgbClr val="000000">
                      <a:alpha val="43137"/>
                    </a:srgbClr>
                  </a:outerShdw>
                </a:effectLst>
              </a:rPr>
              <a:t>             2020          </a:t>
            </a:r>
            <a:r>
              <a:rPr lang="ru-RU" sz="2400" dirty="0" smtClean="0">
                <a:solidFill>
                  <a:schemeClr val="tx1"/>
                </a:solidFill>
              </a:rPr>
              <a:t>0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24" name="Подзаголовок 9"/>
          <p:cNvSpPr txBox="1">
            <a:spLocks/>
          </p:cNvSpPr>
          <p:nvPr/>
        </p:nvSpPr>
        <p:spPr bwMode="auto">
          <a:xfrm>
            <a:off x="1585285" y="3672697"/>
            <a:ext cx="7554594" cy="349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  <a:scene3d>
              <a:camera prst="orthographicFront"/>
              <a:lightRig rig="threePt" dir="t"/>
            </a:scene3d>
            <a:sp3d contourW="12700">
              <a:bevelT w="114300" h="133350"/>
              <a:bevelB w="38100" h="38100"/>
              <a:contourClr>
                <a:schemeClr val="tx1"/>
              </a:contourClr>
            </a:sp3d>
          </a:bodyPr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None/>
              <a:tabLst>
                <a:tab pos="179388" algn="l"/>
              </a:tabLst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DD7E0E"/>
              </a:buClr>
              <a:buFont typeface="Arial" charset="0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DD7E0E"/>
              </a:buClr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smtClean="0">
                <a:solidFill>
                  <a:schemeClr val="tx1"/>
                </a:solidFill>
                <a:effectLst>
                  <a:outerShdw blurRad="50800" dist="50800" dir="5400000" algn="ctr" rotWithShape="0">
                    <a:srgbClr val="FF0000"/>
                  </a:outerShdw>
                </a:effectLst>
              </a:rPr>
              <a:t>     </a:t>
            </a:r>
            <a:r>
              <a:rPr lang="ru-RU" sz="1800" dirty="0" smtClean="0">
                <a:solidFill>
                  <a:schemeClr val="tx1"/>
                </a:solidFill>
              </a:rPr>
              <a:t>Дефицит                               Дефицит                               Дефицит</a:t>
            </a:r>
            <a:r>
              <a:rPr lang="ru-RU" sz="1800" dirty="0" smtClean="0">
                <a:solidFill>
                  <a:schemeClr val="tx1"/>
                </a:solidFill>
                <a:effectLst>
                  <a:outerShdw blurRad="50800" dist="50800" dir="5400000" algn="ctr" rotWithShape="0">
                    <a:srgbClr val="FF0000"/>
                  </a:outerShdw>
                </a:effectLst>
              </a:rPr>
              <a:t>  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25" name="Подзаголовок 9"/>
          <p:cNvSpPr txBox="1">
            <a:spLocks/>
          </p:cNvSpPr>
          <p:nvPr/>
        </p:nvSpPr>
        <p:spPr bwMode="auto">
          <a:xfrm>
            <a:off x="380533" y="4404756"/>
            <a:ext cx="8936657" cy="349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  <a:scene3d>
              <a:camera prst="orthographicFront"/>
              <a:lightRig rig="threePt" dir="t"/>
            </a:scene3d>
            <a:sp3d contourW="12700">
              <a:bevelT w="114300" h="133350"/>
              <a:bevelB w="38100" h="38100"/>
              <a:contourClr>
                <a:schemeClr val="tx1"/>
              </a:contourClr>
            </a:sp3d>
          </a:bodyPr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None/>
              <a:tabLst>
                <a:tab pos="179388" algn="l"/>
              </a:tabLst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DD7E0E"/>
              </a:buClr>
              <a:buFont typeface="Arial" charset="0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DD7E0E"/>
              </a:buClr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>
                <a:solidFill>
                  <a:schemeClr val="tx1"/>
                </a:solidFill>
              </a:rPr>
              <a:t>                         тыс</a:t>
            </a:r>
            <a:r>
              <a:rPr lang="ru-RU" sz="2000" dirty="0">
                <a:solidFill>
                  <a:schemeClr val="tx1"/>
                </a:solidFill>
              </a:rPr>
              <a:t>. </a:t>
            </a:r>
            <a:r>
              <a:rPr lang="ru-RU" sz="2000" dirty="0" smtClean="0">
                <a:solidFill>
                  <a:schemeClr val="tx1"/>
                </a:solidFill>
              </a:rPr>
              <a:t>руб.                          тыс</a:t>
            </a:r>
            <a:r>
              <a:rPr lang="ru-RU" sz="2000" dirty="0">
                <a:solidFill>
                  <a:schemeClr val="tx1"/>
                </a:solidFill>
              </a:rPr>
              <a:t>. руб</a:t>
            </a:r>
            <a:r>
              <a:rPr lang="ru-RU" sz="2000" dirty="0" smtClean="0">
                <a:solidFill>
                  <a:schemeClr val="tx1"/>
                </a:solidFill>
              </a:rPr>
              <a:t>.                         тыс</a:t>
            </a:r>
            <a:r>
              <a:rPr lang="ru-RU" sz="2000" dirty="0">
                <a:solidFill>
                  <a:schemeClr val="tx1"/>
                </a:solidFill>
              </a:rPr>
              <a:t>. руб</a:t>
            </a:r>
            <a:r>
              <a:rPr lang="ru-RU" sz="2000" dirty="0" smtClean="0">
                <a:solidFill>
                  <a:schemeClr val="tx1"/>
                </a:solidFill>
              </a:rPr>
              <a:t>.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99967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565232162"/>
              </p:ext>
            </p:extLst>
          </p:nvPr>
        </p:nvGraphicFramePr>
        <p:xfrm>
          <a:off x="0" y="555585"/>
          <a:ext cx="9051403" cy="63024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637903569"/>
              </p:ext>
            </p:extLst>
          </p:nvPr>
        </p:nvGraphicFramePr>
        <p:xfrm>
          <a:off x="5796136" y="4653136"/>
          <a:ext cx="3498414" cy="2115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890098017"/>
              </p:ext>
            </p:extLst>
          </p:nvPr>
        </p:nvGraphicFramePr>
        <p:xfrm>
          <a:off x="5580112" y="1009101"/>
          <a:ext cx="3563888" cy="1981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546201620"/>
              </p:ext>
            </p:extLst>
          </p:nvPr>
        </p:nvGraphicFramePr>
        <p:xfrm>
          <a:off x="5627146" y="2780928"/>
          <a:ext cx="3419872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6025"/>
            <a:ext cx="8657863" cy="887412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доходов бюджета Дубовского сельского поселения в 2018-2020 годах</a:t>
            </a:r>
            <a:endParaRPr lang="ru-RU" sz="18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45159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10277</TotalTime>
  <Words>2567</Words>
  <Application>Microsoft Office PowerPoint</Application>
  <PresentationFormat>Экран (4:3)</PresentationFormat>
  <Paragraphs>429</Paragraphs>
  <Slides>24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2" baseType="lpstr">
      <vt:lpstr>BatangChe</vt:lpstr>
      <vt:lpstr>黑体</vt:lpstr>
      <vt:lpstr>Arial</vt:lpstr>
      <vt:lpstr>Calibri</vt:lpstr>
      <vt:lpstr>Century Schoolbook</vt:lpstr>
      <vt:lpstr>Times New Roman</vt:lpstr>
      <vt:lpstr>Wingdings</vt:lpstr>
      <vt:lpstr>Тема Office</vt:lpstr>
      <vt:lpstr>Презентация PowerPoint</vt:lpstr>
      <vt:lpstr>Презентация PowerPoint</vt:lpstr>
      <vt:lpstr>Основные понятия</vt:lpstr>
      <vt:lpstr>Бюджет – это план доходов и расходов на определенный период</vt:lpstr>
      <vt:lpstr>Этапы составления и утверждения бюджета муниципального образования «Дубовского сельского поселения»</vt:lpstr>
      <vt:lpstr>Структура бюджета муниципального образования Дубовского сельского поселения</vt:lpstr>
      <vt:lpstr>Основные характеристики бюджета муниципального образования Дубовского сельского поселения на 2018 - 2020 годы (тыс.руб.)</vt:lpstr>
      <vt:lpstr>Презентация PowerPoint</vt:lpstr>
      <vt:lpstr>Структура доходов бюджета Дубовского сельского поселения в 2018-2020 годах</vt:lpstr>
      <vt:lpstr>Структура доходной части бюджета муниципального образования Дубовского сельского поселения на 2018-2020 годы</vt:lpstr>
      <vt:lpstr>Структура налоговых и неналоговых доходов бюджета муниципального образования Дубовского сельского поселения на 2018-2020 годы (тыс.руб.)</vt:lpstr>
      <vt:lpstr>Презентация PowerPoint</vt:lpstr>
      <vt:lpstr>Презентация PowerPoint</vt:lpstr>
      <vt:lpstr>Презентация PowerPoint</vt:lpstr>
      <vt:lpstr>РАСХОДЫ БЮДЖЕТА </vt:lpstr>
      <vt:lpstr>Структура расходов бюджета муниципального образования Дубовского сельского поселения на 2018 год и плановый период 2019-2020 годов</vt:lpstr>
      <vt:lpstr>Структура расходов бюджета муниципального образования Дубовского сельского поселения  на 2018 год и плановый период 2019-2020 годов</vt:lpstr>
      <vt:lpstr>Структура расходов муниципального образования Дубовского сельского поселения на 2018 год и плановый период 2019-2020 годов</vt:lpstr>
      <vt:lpstr>Презентация PowerPoint</vt:lpstr>
      <vt:lpstr>Расходы бюджета на культуру</vt:lpstr>
      <vt:lpstr>Расходы бюджета на физическую культуру и спорт </vt:lpstr>
      <vt:lpstr>Дорожный фонд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Wolf</dc:creator>
  <cp:lastModifiedBy>Kodeks</cp:lastModifiedBy>
  <cp:revision>840</cp:revision>
  <dcterms:created xsi:type="dcterms:W3CDTF">2010-06-18T09:27:04Z</dcterms:created>
  <dcterms:modified xsi:type="dcterms:W3CDTF">2018-10-23T05:18:51Z</dcterms:modified>
</cp:coreProperties>
</file>