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62" r:id="rId3"/>
    <p:sldId id="320" r:id="rId4"/>
    <p:sldId id="415" r:id="rId5"/>
    <p:sldId id="321" r:id="rId6"/>
    <p:sldId id="417" r:id="rId7"/>
    <p:sldId id="418" r:id="rId8"/>
    <p:sldId id="446" r:id="rId9"/>
    <p:sldId id="430" r:id="rId10"/>
    <p:sldId id="431" r:id="rId11"/>
    <p:sldId id="432" r:id="rId12"/>
    <p:sldId id="442" r:id="rId13"/>
    <p:sldId id="443" r:id="rId14"/>
    <p:sldId id="447" r:id="rId15"/>
    <p:sldId id="261" r:id="rId16"/>
    <p:sldId id="364" r:id="rId17"/>
    <p:sldId id="413" r:id="rId18"/>
    <p:sldId id="428" r:id="rId19"/>
    <p:sldId id="366" r:id="rId20"/>
    <p:sldId id="367" r:id="rId21"/>
    <p:sldId id="368" r:id="rId22"/>
    <p:sldId id="369" r:id="rId23"/>
    <p:sldId id="370" r:id="rId24"/>
    <p:sldId id="33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3A05"/>
    <a:srgbClr val="43CBEB"/>
    <a:srgbClr val="16EE49"/>
    <a:srgbClr val="06FE1E"/>
    <a:srgbClr val="00FF00"/>
    <a:srgbClr val="14FC40"/>
    <a:srgbClr val="E87312"/>
    <a:srgbClr val="7EFE81"/>
    <a:srgbClr val="0000CC"/>
    <a:srgbClr val="403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33" autoAdjust="0"/>
    <p:restoredTop sz="93263" autoAdjust="0"/>
  </p:normalViewPr>
  <p:slideViewPr>
    <p:cSldViewPr snapToGrid="0">
      <p:cViewPr varScale="1">
        <p:scale>
          <a:sx n="69" d="100"/>
          <a:sy n="69" d="100"/>
        </p:scale>
        <p:origin x="16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827646544181997E-2"/>
          <c:y val="3.4983904148610231E-2"/>
          <c:w val="0.92825926636236367"/>
          <c:h val="0.89469641017096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 оценка</c:v>
                </c:pt>
              </c:strCache>
            </c:strRef>
          </c:tx>
          <c:spPr>
            <a:solidFill>
              <a:srgbClr val="1212D4"/>
            </a:solidFill>
          </c:spPr>
          <c:invertIfNegative val="0"/>
          <c:dLbls>
            <c:dLbl>
              <c:idx val="0"/>
              <c:layout>
                <c:manualLayout>
                  <c:x val="3.3737649246616476E-5"/>
                  <c:y val="7.40435330104699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C1-4529-9FD3-D42A121362C9}"/>
                </c:ext>
              </c:extLst>
            </c:dLbl>
            <c:dLbl>
              <c:idx val="1"/>
              <c:layout>
                <c:manualLayout>
                  <c:x val="3.4964884541386467E-3"/>
                  <c:y val="6.171558933185234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749 386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C1-4529-9FD3-D42A121362C9}"/>
                </c:ext>
              </c:extLst>
            </c:dLbl>
            <c:dLbl>
              <c:idx val="2"/>
              <c:layout>
                <c:manualLayout>
                  <c:x val="-5.2661300493543322E-3"/>
                  <c:y val="5.4871813881217001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-39,8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C1-4529-9FD3-D42A121362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">
                  <c:v>10956.6</c:v>
                </c:pt>
                <c:pt idx="1">
                  <c:v>10996.4</c:v>
                </c:pt>
                <c:pt idx="2">
                  <c:v>-39.800000000000011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C1-4529-9FD3-D42A121362C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FC1604"/>
            </a:solidFill>
          </c:spPr>
          <c:invertIfNegative val="0"/>
          <c:dLbls>
            <c:dLbl>
              <c:idx val="0"/>
              <c:layout>
                <c:manualLayout>
                  <c:x val="-5.3810418412514555E-4"/>
                  <c:y val="-1.9698696992497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C1-4529-9FD3-D42A121362C9}"/>
                </c:ext>
              </c:extLst>
            </c:dLbl>
            <c:dLbl>
              <c:idx val="1"/>
              <c:layout>
                <c:manualLayout>
                  <c:x val="2.121056572603535E-3"/>
                  <c:y val="8.25887684564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C1-4529-9FD3-D42A121362C9}"/>
                </c:ext>
              </c:extLst>
            </c:dLbl>
            <c:dLbl>
              <c:idx val="2"/>
              <c:layout>
                <c:manualLayout>
                  <c:x val="-5.6536601613385281E-3"/>
                  <c:y val="8.8713720955791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C1-4529-9FD3-D42A121362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9200.2999999999975</c:v>
                </c:pt>
                <c:pt idx="1">
                  <c:v>9565.1</c:v>
                </c:pt>
                <c:pt idx="2">
                  <c:v>-364.8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3C1-4529-9FD3-D42A121362C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26FA16"/>
            </a:solidFill>
          </c:spPr>
          <c:invertIfNegative val="0"/>
          <c:dLbls>
            <c:dLbl>
              <c:idx val="0"/>
              <c:layout>
                <c:manualLayout>
                  <c:x val="6.7976834688462514E-3"/>
                  <c:y val="8.06984982106381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3C1-4529-9FD3-D42A121362C9}"/>
                </c:ext>
              </c:extLst>
            </c:dLbl>
            <c:dLbl>
              <c:idx val="1"/>
              <c:layout>
                <c:manualLayout>
                  <c:x val="6.878631184320555E-3"/>
                  <c:y val="5.50606241316842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C1-4529-9FD3-D42A121362C9}"/>
                </c:ext>
              </c:extLst>
            </c:dLbl>
            <c:dLbl>
              <c:idx val="2"/>
              <c:layout>
                <c:manualLayout>
                  <c:x val="-4.8919591407632103E-4"/>
                  <c:y val="3.780540491561310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3C1-4529-9FD3-D42A121362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9054.1</c:v>
                </c:pt>
                <c:pt idx="1">
                  <c:v>9054.1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3C1-4529-9FD3-D42A121362C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F014E0"/>
            </a:solidFill>
          </c:spPr>
          <c:invertIfNegative val="0"/>
          <c:dLbls>
            <c:dLbl>
              <c:idx val="0"/>
              <c:layout>
                <c:manualLayout>
                  <c:x val="3.0903913137100983E-3"/>
                  <c:y val="-1.400360755475118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3C1-4529-9FD3-D42A121362C9}"/>
                </c:ext>
              </c:extLst>
            </c:dLbl>
            <c:dLbl>
              <c:idx val="1"/>
              <c:layout>
                <c:manualLayout>
                  <c:x val="1.4378125685649795E-3"/>
                  <c:y val="2.7530312065841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3C1-4529-9FD3-D42A121362C9}"/>
                </c:ext>
              </c:extLst>
            </c:dLbl>
            <c:dLbl>
              <c:idx val="2"/>
              <c:layout>
                <c:manualLayout>
                  <c:x val="0"/>
                  <c:y val="-1.1012124826336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3C1-4529-9FD3-D42A121362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10242.5</c:v>
                </c:pt>
                <c:pt idx="1">
                  <c:v>10242.5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3C1-4529-9FD3-D42A12136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95750400"/>
        <c:axId val="102727680"/>
      </c:barChart>
      <c:catAx>
        <c:axId val="95750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2727680"/>
        <c:crosses val="autoZero"/>
        <c:auto val="1"/>
        <c:lblAlgn val="ctr"/>
        <c:lblOffset val="100"/>
        <c:noMultiLvlLbl val="0"/>
      </c:catAx>
      <c:valAx>
        <c:axId val="102727680"/>
        <c:scaling>
          <c:orientation val="minMax"/>
        </c:scaling>
        <c:delete val="0"/>
        <c:axPos val="l"/>
        <c:majorGridlines/>
        <c:minorGridlines/>
        <c:numFmt formatCode="#,##0" sourceLinked="0"/>
        <c:majorTickMark val="out"/>
        <c:minorTickMark val="none"/>
        <c:tickLblPos val="nextTo"/>
        <c:crossAx val="95750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764934419373373"/>
          <c:y val="0.2372157033983924"/>
          <c:w val="0.13191849442671466"/>
          <c:h val="0.24864515501394685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231962553002681"/>
          <c:y val="0.1125322364739159"/>
        </c:manualLayout>
      </c:layout>
      <c:overlay val="0"/>
      <c:txPr>
        <a:bodyPr/>
        <a:lstStyle/>
        <a:p>
          <a:pPr>
            <a:defRPr sz="18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494549495708144"/>
          <c:y val="0.24525055586647107"/>
          <c:w val="0.75215508509846818"/>
          <c:h val="0.63761210320276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F40A-4698-8C41-C8B2D0D8CC6E}"/>
              </c:ext>
            </c:extLst>
          </c:dPt>
          <c:dPt>
            <c:idx val="1"/>
            <c:bubble3D val="0"/>
            <c:spPr>
              <a:solidFill>
                <a:srgbClr val="3FCD57"/>
              </a:solidFill>
            </c:spPr>
            <c:extLst>
              <c:ext xmlns:c16="http://schemas.microsoft.com/office/drawing/2014/chart" uri="{C3380CC4-5D6E-409C-BE32-E72D297353CC}">
                <c16:uniqueId val="{00000001-F40A-4698-8C41-C8B2D0D8CC6E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2-F40A-4698-8C41-C8B2D0D8CC6E}"/>
              </c:ext>
            </c:extLst>
          </c:dPt>
          <c:dLbls>
            <c:dLbl>
              <c:idx val="0"/>
              <c:layout>
                <c:manualLayout>
                  <c:x val="-3.9966396201250053E-2"/>
                  <c:y val="-0.1076471344516207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0A-4698-8C41-C8B2D0D8CC6E}"/>
                </c:ext>
              </c:extLst>
            </c:dLbl>
            <c:dLbl>
              <c:idx val="1"/>
              <c:layout>
                <c:manualLayout>
                  <c:x val="-1.1845796409458688E-2"/>
                  <c:y val="3.528712204861374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0A-4698-8C41-C8B2D0D8CC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683.5</c:v>
                </c:pt>
                <c:pt idx="1">
                  <c:v>85</c:v>
                </c:pt>
                <c:pt idx="2">
                  <c:v>9474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0A-4698-8C41-C8B2D0D8C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3487920547097841"/>
          <c:y val="0.16454852874375409"/>
        </c:manualLayout>
      </c:layout>
      <c:overlay val="0"/>
      <c:txPr>
        <a:bodyPr/>
        <a:lstStyle/>
        <a:p>
          <a:pPr>
            <a:defRPr sz="18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260748934871129"/>
          <c:y val="0.28541715035582704"/>
          <c:w val="0.81154471885706203"/>
          <c:h val="0.638663164410303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explosion val="31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FCF1-46C3-9855-C8C078C7B202}"/>
              </c:ext>
            </c:extLst>
          </c:dPt>
          <c:dPt>
            <c:idx val="1"/>
            <c:bubble3D val="0"/>
            <c:spPr>
              <a:solidFill>
                <a:srgbClr val="3FCD57"/>
              </a:solidFill>
            </c:spPr>
            <c:extLst>
              <c:ext xmlns:c16="http://schemas.microsoft.com/office/drawing/2014/chart" uri="{C3380CC4-5D6E-409C-BE32-E72D297353CC}">
                <c16:uniqueId val="{00000001-FCF1-46C3-9855-C8C078C7B202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2-FCF1-46C3-9855-C8C078C7B202}"/>
              </c:ext>
            </c:extLst>
          </c:dPt>
          <c:dLbls>
            <c:dLbl>
              <c:idx val="0"/>
              <c:layout>
                <c:manualLayout>
                  <c:x val="-3.3853476876938959E-2"/>
                  <c:y val="-0.1098324332508958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651620926359077E-2"/>
                      <c:h val="0.120186241356685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CF1-46C3-9855-C8C078C7B2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648.29999999999995</c:v>
                </c:pt>
                <c:pt idx="1">
                  <c:v>85</c:v>
                </c:pt>
                <c:pt idx="2">
                  <c:v>8467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F1-46C3-9855-C8C078C7B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987193087928439"/>
          <c:y val="0.13769551399050897"/>
        </c:manualLayout>
      </c:layout>
      <c:overlay val="0"/>
      <c:txPr>
        <a:bodyPr/>
        <a:lstStyle/>
        <a:p>
          <a:pPr>
            <a:defRPr sz="18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77875298691072"/>
          <c:y val="0.28358059421969001"/>
          <c:w val="0.83161855491169867"/>
          <c:h val="0.641468503937007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362C-4043-B7FA-1B58F922C713}"/>
              </c:ext>
            </c:extLst>
          </c:dPt>
          <c:dPt>
            <c:idx val="1"/>
            <c:bubble3D val="0"/>
            <c:spPr>
              <a:solidFill>
                <a:srgbClr val="3FCD57"/>
              </a:solidFill>
            </c:spPr>
            <c:extLst>
              <c:ext xmlns:c16="http://schemas.microsoft.com/office/drawing/2014/chart" uri="{C3380CC4-5D6E-409C-BE32-E72D297353CC}">
                <c16:uniqueId val="{00000001-362C-4043-B7FA-1B58F922C713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2-362C-4043-B7FA-1B58F922C713}"/>
              </c:ext>
            </c:extLst>
          </c:dPt>
          <c:dLbls>
            <c:dLbl>
              <c:idx val="0"/>
              <c:layout>
                <c:manualLayout>
                  <c:x val="-3.5389482413376812E-2"/>
                  <c:y val="-9.479551875188474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2C-4043-B7FA-1B58F922C7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655</c:v>
                </c:pt>
                <c:pt idx="1">
                  <c:v>85</c:v>
                </c:pt>
                <c:pt idx="2">
                  <c:v>8314.1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2C-4043-B7FA-1B58F922C7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1023239453008594E-3"/>
          <c:w val="0.83545286739797564"/>
          <c:h val="0.9246472974695708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F014E0"/>
            </a:solidFill>
          </c:spPr>
          <c:invertIfNegative val="0"/>
          <c:dLbls>
            <c:dLbl>
              <c:idx val="0"/>
              <c:layout>
                <c:manualLayout>
                  <c:x val="2.8024203144173848E-3"/>
                  <c:y val="-3.9694545181945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42-4799-8769-CAF0C74D9741}"/>
                </c:ext>
              </c:extLst>
            </c:dLbl>
            <c:dLbl>
              <c:idx val="1"/>
              <c:layout>
                <c:manualLayout>
                  <c:x val="-6.1173502082113281E-3"/>
                  <c:y val="-2.61554801188498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42-4799-8769-CAF0C74D9741}"/>
                </c:ext>
              </c:extLst>
            </c:dLbl>
            <c:dLbl>
              <c:idx val="2"/>
              <c:layout>
                <c:manualLayout>
                  <c:x val="-3.5684255471194973E-3"/>
                  <c:y val="-2.81346467640634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42-4799-8769-CAF0C74D974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2016</c:v>
                </c:pt>
                <c:pt idx="1">
                  <c:v>Доходы на 2017 год</c:v>
                </c:pt>
                <c:pt idx="2">
                  <c:v>Доходы на 2018 год</c:v>
                </c:pt>
                <c:pt idx="3">
                  <c:v>Доходы на 2019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4"/>
                <c:pt idx="0">
                  <c:v>776.4</c:v>
                </c:pt>
                <c:pt idx="1">
                  <c:v>648.29999999999995</c:v>
                </c:pt>
                <c:pt idx="2">
                  <c:v>655</c:v>
                </c:pt>
                <c:pt idx="3">
                  <c:v>683.5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42-4799-8769-CAF0C74D974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B050"/>
            </a:solidFill>
            <a:effectLst>
              <a:outerShdw blurRad="50800" dist="50800" dir="5400000" algn="ctr" rotWithShape="0">
                <a:srgbClr val="0B03AD"/>
              </a:outerShdw>
            </a:effectLst>
          </c:spPr>
          <c:invertIfNegative val="0"/>
          <c:dLbls>
            <c:dLbl>
              <c:idx val="0"/>
              <c:layout>
                <c:manualLayout>
                  <c:x val="-1.884426681407244E-3"/>
                  <c:y val="-2.6973016481319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42-4799-8769-CAF0C74D9741}"/>
                </c:ext>
              </c:extLst>
            </c:dLbl>
            <c:dLbl>
              <c:idx val="1"/>
              <c:layout>
                <c:manualLayout>
                  <c:x val="1.6802793550426307E-3"/>
                  <c:y val="-3.0198776909904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42-4799-8769-CAF0C74D9741}"/>
                </c:ext>
              </c:extLst>
            </c:dLbl>
            <c:dLbl>
              <c:idx val="2"/>
              <c:layout>
                <c:manualLayout>
                  <c:x val="1.6802793550426307E-3"/>
                  <c:y val="-2.76822121674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542-4799-8769-CAF0C74D9741}"/>
                </c:ext>
              </c:extLst>
            </c:dLbl>
            <c:dLbl>
              <c:idx val="3"/>
              <c:layout>
                <c:manualLayout>
                  <c:x val="8.0301436907818555E-17"/>
                  <c:y val="-4.707986421392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42-4799-8769-CAF0C74D974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2016</c:v>
                </c:pt>
                <c:pt idx="1">
                  <c:v>Доходы на 2017 год</c:v>
                </c:pt>
                <c:pt idx="2">
                  <c:v>Доходы на 2018 год</c:v>
                </c:pt>
                <c:pt idx="3">
                  <c:v>Доходы на 2019 год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4"/>
                <c:pt idx="0">
                  <c:v>82.4</c:v>
                </c:pt>
                <c:pt idx="1">
                  <c:v>85</c:v>
                </c:pt>
                <c:pt idx="2">
                  <c:v>85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542-4799-8769-CAF0C74D974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dLbls>
            <c:dLbl>
              <c:idx val="0"/>
              <c:layout>
                <c:manualLayout>
                  <c:x val="-1.3888890407796541E-3"/>
                  <c:y val="-2.1193058446571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542-4799-8769-CAF0C74D974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2016</c:v>
                </c:pt>
                <c:pt idx="1">
                  <c:v>Доходы на 2017 год</c:v>
                </c:pt>
                <c:pt idx="2">
                  <c:v>Доходы на 2018 год</c:v>
                </c:pt>
                <c:pt idx="3">
                  <c:v>Доходы на 2019 год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4"/>
                <c:pt idx="0">
                  <c:v>10097.799999999997</c:v>
                </c:pt>
                <c:pt idx="1">
                  <c:v>8467</c:v>
                </c:pt>
                <c:pt idx="2">
                  <c:v>8314.1</c:v>
                </c:pt>
                <c:pt idx="3">
                  <c:v>9474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542-4799-8769-CAF0C74D9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391424"/>
        <c:axId val="104392960"/>
        <c:axId val="0"/>
      </c:bar3DChart>
      <c:catAx>
        <c:axId val="104391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4392960"/>
        <c:crosses val="autoZero"/>
        <c:auto val="1"/>
        <c:lblAlgn val="ctr"/>
        <c:lblOffset val="100"/>
        <c:noMultiLvlLbl val="0"/>
      </c:catAx>
      <c:valAx>
        <c:axId val="104392960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104391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tx1">
              <a:lumMod val="95000"/>
              <a:lumOff val="5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8.083289257044389E-2"/>
          <c:y val="4.4382627209363201E-2"/>
          <c:w val="0.91781281788202418"/>
          <c:h val="0.845309191902371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9733.6</c:v>
                </c:pt>
                <c:pt idx="1">
                  <c:v>8233</c:v>
                </c:pt>
                <c:pt idx="2">
                  <c:v>8241.7000000000007</c:v>
                </c:pt>
                <c:pt idx="3">
                  <c:v>9401.6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D0-4410-902E-F91B71B7140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240.6</c:v>
                </c:pt>
                <c:pt idx="1">
                  <c:v>150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D0-4410-902E-F91B71B7140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3502F0"/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73.599999999999994</c:v>
                </c:pt>
                <c:pt idx="1">
                  <c:v>72.400000000000006</c:v>
                </c:pt>
                <c:pt idx="2">
                  <c:v>72.400000000000006</c:v>
                </c:pt>
                <c:pt idx="3">
                  <c:v>72.400000000000006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D0-4410-902E-F91B71B7140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06FE1E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50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D0-4410-902E-F91B71B71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08824832"/>
        <c:axId val="108834816"/>
        <c:axId val="0"/>
      </c:bar3DChart>
      <c:catAx>
        <c:axId val="108824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8834816"/>
        <c:crosses val="autoZero"/>
        <c:auto val="1"/>
        <c:lblAlgn val="ctr"/>
        <c:lblOffset val="100"/>
        <c:noMultiLvlLbl val="0"/>
      </c:catAx>
      <c:valAx>
        <c:axId val="10883481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088248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3951107410344911E-3"/>
          <c:y val="0.48841823869448353"/>
          <c:w val="0.11591214458160229"/>
          <c:h val="0.3225063634417299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0010556899861293"/>
          <c:y val="0.14153944091252152"/>
        </c:manualLayout>
      </c:layout>
      <c:overlay val="0"/>
    </c:title>
    <c:autoTitleDeleted val="0"/>
    <c:view3D>
      <c:rotX val="9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230789908760655E-2"/>
          <c:y val="0"/>
          <c:w val="0.42020927501489747"/>
          <c:h val="0.659989422805875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rgbClr val="4031FD"/>
              </a:solidFill>
            </c:spPr>
            <c:extLst>
              <c:ext xmlns:c16="http://schemas.microsoft.com/office/drawing/2014/chart" uri="{C3380CC4-5D6E-409C-BE32-E72D297353CC}">
                <c16:uniqueId val="{00000000-F127-4FBE-9283-09DA01F1D94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F127-4FBE-9283-09DA01F1D947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2-F127-4FBE-9283-09DA01F1D947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F127-4FBE-9283-09DA01F1D947}"/>
              </c:ext>
            </c:extLst>
          </c:dPt>
          <c:dPt>
            <c:idx val="4"/>
            <c:bubble3D val="0"/>
            <c:spPr>
              <a:solidFill>
                <a:srgbClr val="14FC40"/>
              </a:solidFill>
            </c:spPr>
            <c:extLst>
              <c:ext xmlns:c16="http://schemas.microsoft.com/office/drawing/2014/chart" uri="{C3380CC4-5D6E-409C-BE32-E72D297353CC}">
                <c16:uniqueId val="{00000004-F127-4FBE-9283-09DA01F1D947}"/>
              </c:ext>
            </c:extLst>
          </c:dPt>
          <c:dLbls>
            <c:dLbl>
              <c:idx val="0"/>
              <c:layout>
                <c:manualLayout>
                  <c:x val="-7.6899593333925972E-2"/>
                  <c:y val="-8.10729001676629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27-4FBE-9283-09DA01F1D947}"/>
                </c:ext>
              </c:extLst>
            </c:dLbl>
            <c:dLbl>
              <c:idx val="2"/>
              <c:layout>
                <c:manualLayout>
                  <c:x val="5.663636413903634E-2"/>
                  <c:y val="2.133255705822647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27-4FBE-9283-09DA01F1D9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Культура, кинематография</c:v>
                </c:pt>
                <c:pt idx="2">
                  <c:v>Социальная политика</c:v>
                </c:pt>
                <c:pt idx="3">
                  <c:v>Межбюджетные трансферты общего характера бюджетам бюджетной системы российской федерации</c:v>
                </c:pt>
                <c:pt idx="4">
                  <c:v>Прочие разделы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43.4</c:v>
                </c:pt>
                <c:pt idx="1">
                  <c:v>48.8</c:v>
                </c:pt>
                <c:pt idx="2">
                  <c:v>0.9</c:v>
                </c:pt>
                <c:pt idx="3">
                  <c:v>0.9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127-4FBE-9283-09DA01F1D9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1.0514366018181502E-3"/>
          <c:y val="0.74009808897900842"/>
          <c:w val="0.97628993449362833"/>
          <c:h val="0.24724548288425721"/>
        </c:manualLayout>
      </c:layout>
      <c:overlay val="0"/>
      <c:txPr>
        <a:bodyPr/>
        <a:lstStyle/>
        <a:p>
          <a:pPr>
            <a:defRPr sz="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50097113066305854"/>
          <c:y val="8.7500000000000008E-2"/>
        </c:manualLayout>
      </c:layout>
      <c:overlay val="0"/>
    </c:title>
    <c:autoTitleDeleted val="0"/>
    <c:view3D>
      <c:rotX val="9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318572968283029E-2"/>
          <c:y val="3.6835875984251983E-2"/>
          <c:w val="0.95572565846790591"/>
          <c:h val="0.844414124015747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explosion val="32"/>
          <c:dPt>
            <c:idx val="0"/>
            <c:bubble3D val="0"/>
            <c:explosion val="14"/>
            <c:spPr>
              <a:solidFill>
                <a:srgbClr val="4031FD"/>
              </a:solidFill>
            </c:spPr>
            <c:extLst>
              <c:ext xmlns:c16="http://schemas.microsoft.com/office/drawing/2014/chart" uri="{C3380CC4-5D6E-409C-BE32-E72D297353CC}">
                <c16:uniqueId val="{00000000-3FBB-47FE-90FF-F9A559880DC3}"/>
              </c:ext>
            </c:extLst>
          </c:dPt>
          <c:dPt>
            <c:idx val="1"/>
            <c:bubble3D val="0"/>
            <c:explosion val="13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3FBB-47FE-90FF-F9A559880DC3}"/>
              </c:ext>
            </c:extLst>
          </c:dPt>
          <c:dPt>
            <c:idx val="2"/>
            <c:bubble3D val="0"/>
            <c:explosion val="12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2-3FBB-47FE-90FF-F9A559880DC3}"/>
              </c:ext>
            </c:extLst>
          </c:dPt>
          <c:dPt>
            <c:idx val="3"/>
            <c:bubble3D val="0"/>
            <c:explosion val="1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FBB-47FE-90FF-F9A559880DC3}"/>
              </c:ext>
            </c:extLst>
          </c:dPt>
          <c:dPt>
            <c:idx val="4"/>
            <c:bubble3D val="0"/>
            <c:explosion val="9"/>
            <c:spPr>
              <a:solidFill>
                <a:srgbClr val="06FE1E"/>
              </a:solidFill>
            </c:spPr>
            <c:extLst>
              <c:ext xmlns:c16="http://schemas.microsoft.com/office/drawing/2014/chart" uri="{C3380CC4-5D6E-409C-BE32-E72D297353CC}">
                <c16:uniqueId val="{00000004-3FBB-47FE-90FF-F9A559880DC3}"/>
              </c:ext>
            </c:extLst>
          </c:dPt>
          <c:dLbls>
            <c:dLbl>
              <c:idx val="0"/>
              <c:layout>
                <c:manualLayout>
                  <c:x val="-0.19566306433934322"/>
                  <c:y val="-0.107385088582677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BB-47FE-90FF-F9A559880DC3}"/>
                </c:ext>
              </c:extLst>
            </c:dLbl>
            <c:dLbl>
              <c:idx val="4"/>
              <c:layout>
                <c:manualLayout>
                  <c:x val="2.7013283573729074E-2"/>
                  <c:y val="6.67595964566929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FBB-47FE-90FF-F9A559880DC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Культура, кинематография</c:v>
                </c:pt>
                <c:pt idx="2">
                  <c:v>Социальная политика</c:v>
                </c:pt>
                <c:pt idx="3">
                  <c:v>Межбюджетные трансферты общего характера бюджетам бюджетной системы российской федерации</c:v>
                </c:pt>
                <c:pt idx="4">
                  <c:v>Прочие разделы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44.5</c:v>
                </c:pt>
                <c:pt idx="1">
                  <c:v>49.7</c:v>
                </c:pt>
                <c:pt idx="2">
                  <c:v>1</c:v>
                </c:pt>
                <c:pt idx="3">
                  <c:v>0.60000000000000009</c:v>
                </c:pt>
                <c:pt idx="4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FBB-47FE-90FF-F9A559880DC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3700240594925634"/>
          <c:y val="0.11973789657285626"/>
        </c:manualLayout>
      </c:layout>
      <c:overlay val="0"/>
    </c:title>
    <c:autoTitleDeleted val="0"/>
    <c:view3D>
      <c:rotX val="9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rgbClr val="4031FD"/>
              </a:solidFill>
            </c:spPr>
            <c:extLst>
              <c:ext xmlns:c16="http://schemas.microsoft.com/office/drawing/2014/chart" uri="{C3380CC4-5D6E-409C-BE32-E72D297353CC}">
                <c16:uniqueId val="{00000000-E8BD-45AF-B4B1-1905A4802D4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E8BD-45AF-B4B1-1905A4802D45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2-E8BD-45AF-B4B1-1905A4802D45}"/>
              </c:ext>
            </c:extLst>
          </c:dPt>
          <c:dPt>
            <c:idx val="4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3-E8BD-45AF-B4B1-1905A4802D45}"/>
              </c:ext>
            </c:extLst>
          </c:dPt>
          <c:dLbls>
            <c:dLbl>
              <c:idx val="0"/>
              <c:layout>
                <c:manualLayout>
                  <c:x val="-0.21137995771361912"/>
                  <c:y val="-0.1089000506384551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BD-45AF-B4B1-1905A4802D4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Культура, кинематография</c:v>
                </c:pt>
                <c:pt idx="2">
                  <c:v>Социальная политика</c:v>
                </c:pt>
                <c:pt idx="3">
                  <c:v>Межбюджетные трансферты общего характера бюджетам бюджетной системы российской федерации</c:v>
                </c:pt>
                <c:pt idx="4">
                  <c:v>Прочие разделы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42.8</c:v>
                </c:pt>
                <c:pt idx="1">
                  <c:v>52.3</c:v>
                </c:pt>
                <c:pt idx="2">
                  <c:v>0.8</c:v>
                </c:pt>
                <c:pt idx="3">
                  <c:v>0</c:v>
                </c:pt>
                <c:pt idx="4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BD-45AF-B4B1-1905A4802D4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99AFB-7C83-4858-B52F-E471FD80B07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C8A47-EB9F-4D40-88B8-619AB6A1BF1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982D0-7178-4CE5-A2CB-9951D90BA94F}" type="parTrans" cxnId="{340686A2-C40C-4A50-B5A5-E42085D17DC1}">
      <dgm:prSet/>
      <dgm:spPr/>
      <dgm:t>
        <a:bodyPr/>
        <a:lstStyle/>
        <a:p>
          <a:endParaRPr lang="ru-RU" sz="1400"/>
        </a:p>
      </dgm:t>
    </dgm:pt>
    <dgm:pt modelId="{1C48BDB7-AA8F-470F-B925-A569685157B6}" type="sibTrans" cxnId="{340686A2-C40C-4A50-B5A5-E42085D17DC1}">
      <dgm:prSet/>
      <dgm:spPr/>
      <dgm:t>
        <a:bodyPr/>
        <a:lstStyle/>
        <a:p>
          <a:endParaRPr lang="ru-RU" sz="1400"/>
        </a:p>
      </dgm:t>
    </dgm:pt>
    <dgm:pt modelId="{8835D6E9-479D-4E78-956E-2648EB9E02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58913C9-DAD2-4576-8087-F545EAA0CBEF}" type="parTrans" cxnId="{D81AD3F0-80FD-4760-8E04-23334DF4217F}">
      <dgm:prSet/>
      <dgm:spPr/>
      <dgm:t>
        <a:bodyPr/>
        <a:lstStyle/>
        <a:p>
          <a:endParaRPr lang="ru-RU" sz="1400"/>
        </a:p>
      </dgm:t>
    </dgm:pt>
    <dgm:pt modelId="{31AE1DC3-0B32-4A23-8191-5ABAA0C558B7}" type="sibTrans" cxnId="{D81AD3F0-80FD-4760-8E04-23334DF4217F}">
      <dgm:prSet/>
      <dgm:spPr/>
      <dgm:t>
        <a:bodyPr/>
        <a:lstStyle/>
        <a:p>
          <a:endParaRPr lang="ru-RU" sz="1400"/>
        </a:p>
      </dgm:t>
    </dgm:pt>
    <dgm:pt modelId="{E10E4D8A-32CD-4D55-B4BE-DF930DE2F397}">
      <dgm:prSet phldrT="[Текст]" custT="1"/>
      <dgm:spPr>
        <a:solidFill>
          <a:srgbClr val="3FCD57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1853E-5D7B-40FD-BD06-8D1D39599EAF}" type="parTrans" cxnId="{885A4B36-B005-43D7-9B50-91C3F2A2F6B1}">
      <dgm:prSet/>
      <dgm:spPr/>
      <dgm:t>
        <a:bodyPr/>
        <a:lstStyle/>
        <a:p>
          <a:endParaRPr lang="ru-RU" sz="1400"/>
        </a:p>
      </dgm:t>
    </dgm:pt>
    <dgm:pt modelId="{992C44B8-3782-4EEB-9B60-0B06873DE5EA}" type="sibTrans" cxnId="{885A4B36-B005-43D7-9B50-91C3F2A2F6B1}">
      <dgm:prSet/>
      <dgm:spPr/>
      <dgm:t>
        <a:bodyPr/>
        <a:lstStyle/>
        <a:p>
          <a:endParaRPr lang="ru-RU" sz="1400"/>
        </a:p>
      </dgm:t>
    </dgm:pt>
    <dgm:pt modelId="{171FBCCF-15C1-443C-8C37-A91A8A40F093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 </a:t>
          </a:r>
          <a:endParaRPr lang="ru-RU" sz="1400" dirty="0"/>
        </a:p>
      </dgm:t>
    </dgm:pt>
    <dgm:pt modelId="{79A08A0A-5BFB-4FC9-B61D-0F57C1652FCC}" type="parTrans" cxnId="{62D17442-B24D-484B-9ECE-870840B6B4B0}">
      <dgm:prSet/>
      <dgm:spPr/>
      <dgm:t>
        <a:bodyPr/>
        <a:lstStyle/>
        <a:p>
          <a:endParaRPr lang="ru-RU" sz="1400"/>
        </a:p>
      </dgm:t>
    </dgm:pt>
    <dgm:pt modelId="{F92457EB-4839-4E0B-9145-ED94662136DF}" type="sibTrans" cxnId="{62D17442-B24D-484B-9ECE-870840B6B4B0}">
      <dgm:prSet/>
      <dgm:spPr/>
      <dgm:t>
        <a:bodyPr/>
        <a:lstStyle/>
        <a:p>
          <a:endParaRPr lang="ru-RU" sz="1400"/>
        </a:p>
      </dgm:t>
    </dgm:pt>
    <dgm:pt modelId="{5142BAD6-8E63-4FAF-80C0-3B2282AEA1FD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B55AE-4586-42D5-9965-9FF97BA02A4F}" type="parTrans" cxnId="{B1DC3DEB-170B-4910-A593-4183AC48D9F6}">
      <dgm:prSet/>
      <dgm:spPr/>
      <dgm:t>
        <a:bodyPr/>
        <a:lstStyle/>
        <a:p>
          <a:endParaRPr lang="ru-RU" sz="1400"/>
        </a:p>
      </dgm:t>
    </dgm:pt>
    <dgm:pt modelId="{D7BDB003-F52E-4F0B-BD97-CCEDA74985AB}" type="sibTrans" cxnId="{B1DC3DEB-170B-4910-A593-4183AC48D9F6}">
      <dgm:prSet/>
      <dgm:spPr/>
      <dgm:t>
        <a:bodyPr/>
        <a:lstStyle/>
        <a:p>
          <a:endParaRPr lang="ru-RU" sz="1400"/>
        </a:p>
      </dgm:t>
    </dgm:pt>
    <dgm:pt modelId="{B2F48C43-685A-4FE8-B9A5-9FCE1289C16A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dirty="0"/>
        </a:p>
      </dgm:t>
    </dgm:pt>
    <dgm:pt modelId="{8D67F3F9-B66B-4015-95B8-C0979675D1D0}" type="parTrans" cxnId="{00492944-3DA5-4793-9E7D-0FB15B4F3292}">
      <dgm:prSet/>
      <dgm:spPr/>
      <dgm:t>
        <a:bodyPr/>
        <a:lstStyle/>
        <a:p>
          <a:endParaRPr lang="ru-RU" sz="1400"/>
        </a:p>
      </dgm:t>
    </dgm:pt>
    <dgm:pt modelId="{CD523CBA-27E8-45F9-8BFF-8707B281D958}" type="sibTrans" cxnId="{00492944-3DA5-4793-9E7D-0FB15B4F3292}">
      <dgm:prSet/>
      <dgm:spPr/>
      <dgm:t>
        <a:bodyPr/>
        <a:lstStyle/>
        <a:p>
          <a:endParaRPr lang="ru-RU" sz="1400"/>
        </a:p>
      </dgm:t>
    </dgm:pt>
    <dgm:pt modelId="{A23D9BDC-C518-47D8-8C43-46279C117093}" type="pres">
      <dgm:prSet presAssocID="{D4599AFB-7C83-4858-B52F-E471FD80B0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2CD6D36-C9AA-4FF8-BB1E-DDFF229C17C1}" type="pres">
      <dgm:prSet presAssocID="{BAEC8A47-EB9F-4D40-88B8-619AB6A1BF1D}" presName="composite" presStyleCnt="0"/>
      <dgm:spPr/>
    </dgm:pt>
    <dgm:pt modelId="{BA6CEF46-EB05-4A1C-8EB3-0B420980129E}" type="pres">
      <dgm:prSet presAssocID="{BAEC8A47-EB9F-4D40-88B8-619AB6A1BF1D}" presName="bentUpArrow1" presStyleLbl="alignImgPlace1" presStyleIdx="0" presStyleCnt="2" custAng="10800000" custLinFactNeighborX="59" custLinFactNeighborY="14589"/>
      <dgm:spPr>
        <a:noFill/>
        <a:ln>
          <a:noFill/>
        </a:ln>
      </dgm:spPr>
    </dgm:pt>
    <dgm:pt modelId="{669F37FD-5C3A-42D3-92FD-7B69BCCECB4C}" type="pres">
      <dgm:prSet presAssocID="{BAEC8A47-EB9F-4D40-88B8-619AB6A1BF1D}" presName="ParentText" presStyleLbl="node1" presStyleIdx="0" presStyleCnt="3" custScaleX="69656" custScaleY="87256" custLinFactNeighborX="-1363" custLinFactNeighborY="16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F3B78-772F-4359-8DB9-8FC211807BA1}" type="pres">
      <dgm:prSet presAssocID="{BAEC8A47-EB9F-4D40-88B8-619AB6A1BF1D}" presName="ChildText" presStyleLbl="revTx" presStyleIdx="0" presStyleCnt="3" custScaleX="297867" custScaleY="127469" custLinFactNeighborX="83765" custLinFactNeighborY="18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3DED3-76EC-41AC-8A8D-F3E764EE3924}" type="pres">
      <dgm:prSet presAssocID="{1C48BDB7-AA8F-470F-B925-A569685157B6}" presName="sibTrans" presStyleCnt="0"/>
      <dgm:spPr/>
    </dgm:pt>
    <dgm:pt modelId="{D65637DD-6A17-4124-9BC3-3648126E1FD1}" type="pres">
      <dgm:prSet presAssocID="{E10E4D8A-32CD-4D55-B4BE-DF930DE2F397}" presName="composite" presStyleCnt="0"/>
      <dgm:spPr/>
    </dgm:pt>
    <dgm:pt modelId="{53A251A0-B944-4BA8-81C0-84031743A461}" type="pres">
      <dgm:prSet presAssocID="{E10E4D8A-32CD-4D55-B4BE-DF930DE2F397}" presName="bentUpArrow1" presStyleLbl="alignImgPlace1" presStyleIdx="1" presStyleCnt="2" custAng="10800000" custLinFactX="-40164" custLinFactY="-11283" custLinFactNeighborX="-100000" custLinFactNeighborY="-100000"/>
      <dgm:spPr>
        <a:noFill/>
        <a:ln>
          <a:noFill/>
        </a:ln>
      </dgm:spPr>
    </dgm:pt>
    <dgm:pt modelId="{9F30757E-33C5-4119-8EDF-F37E0E6D01A8}" type="pres">
      <dgm:prSet presAssocID="{E10E4D8A-32CD-4D55-B4BE-DF930DE2F397}" presName="ParentText" presStyleLbl="node1" presStyleIdx="1" presStyleCnt="3" custScaleX="72176" custScaleY="94697" custLinFactX="-14105" custLinFactNeighborX="-100000" custLinFactNeighborY="4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FF782-DDB2-4D47-97E6-2F221035A0D0}" type="pres">
      <dgm:prSet presAssocID="{E10E4D8A-32CD-4D55-B4BE-DF930DE2F397}" presName="ChildText" presStyleLbl="revTx" presStyleIdx="1" presStyleCnt="3" custScaleX="333826" custLinFactNeighborX="-50954" custLinFactNeighborY="4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A6214-AF0F-4EA0-9BAD-A02F0EEF03C0}" type="pres">
      <dgm:prSet presAssocID="{992C44B8-3782-4EEB-9B60-0B06873DE5EA}" presName="sibTrans" presStyleCnt="0"/>
      <dgm:spPr/>
    </dgm:pt>
    <dgm:pt modelId="{0E0FDB4A-DDB5-4868-877B-B6F3EC116C25}" type="pres">
      <dgm:prSet presAssocID="{5142BAD6-8E63-4FAF-80C0-3B2282AEA1FD}" presName="composite" presStyleCnt="0"/>
      <dgm:spPr/>
    </dgm:pt>
    <dgm:pt modelId="{485F9950-F438-4A2B-AC67-C55BF8A103AE}" type="pres">
      <dgm:prSet presAssocID="{5142BAD6-8E63-4FAF-80C0-3B2282AEA1FD}" presName="ParentText" presStyleLbl="node1" presStyleIdx="2" presStyleCnt="3" custScaleX="72369" custScaleY="81875" custLinFactX="-100000" custLinFactNeighborX="-122926" custLinFactNeighborY="-11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43623-D49A-4100-AE14-7D7EE1F8C98B}" type="pres">
      <dgm:prSet presAssocID="{5142BAD6-8E63-4FAF-80C0-3B2282AEA1FD}" presName="FinalChildText" presStyleLbl="revTx" presStyleIdx="2" presStyleCnt="3" custScaleX="329010" custScaleY="82666" custLinFactX="-100000" custLinFactNeighborX="-102996" custLinFactNeighborY="-4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1AD3F0-80FD-4760-8E04-23334DF4217F}" srcId="{BAEC8A47-EB9F-4D40-88B8-619AB6A1BF1D}" destId="{8835D6E9-479D-4E78-956E-2648EB9E02CA}" srcOrd="0" destOrd="0" parTransId="{158913C9-DAD2-4576-8087-F545EAA0CBEF}" sibTransId="{31AE1DC3-0B32-4A23-8191-5ABAA0C558B7}"/>
    <dgm:cxn modelId="{B1DC3DEB-170B-4910-A593-4183AC48D9F6}" srcId="{D4599AFB-7C83-4858-B52F-E471FD80B079}" destId="{5142BAD6-8E63-4FAF-80C0-3B2282AEA1FD}" srcOrd="2" destOrd="0" parTransId="{C33B55AE-4586-42D5-9965-9FF97BA02A4F}" sibTransId="{D7BDB003-F52E-4F0B-BD97-CCEDA74985AB}"/>
    <dgm:cxn modelId="{75B96CD2-7D49-45E7-B8B6-03236481E6C2}" type="presOf" srcId="{D4599AFB-7C83-4858-B52F-E471FD80B079}" destId="{A23D9BDC-C518-47D8-8C43-46279C117093}" srcOrd="0" destOrd="0" presId="urn:microsoft.com/office/officeart/2005/8/layout/StepDownProcess"/>
    <dgm:cxn modelId="{988776EE-068D-4F14-A14F-B01DC54C0949}" type="presOf" srcId="{8835D6E9-479D-4E78-956E-2648EB9E02CA}" destId="{A3DF3B78-772F-4359-8DB9-8FC211807BA1}" srcOrd="0" destOrd="0" presId="urn:microsoft.com/office/officeart/2005/8/layout/StepDownProcess"/>
    <dgm:cxn modelId="{74861CF7-B828-462C-A611-DF1232EF598D}" type="presOf" srcId="{5142BAD6-8E63-4FAF-80C0-3B2282AEA1FD}" destId="{485F9950-F438-4A2B-AC67-C55BF8A103AE}" srcOrd="0" destOrd="0" presId="urn:microsoft.com/office/officeart/2005/8/layout/StepDownProcess"/>
    <dgm:cxn modelId="{62D17442-B24D-484B-9ECE-870840B6B4B0}" srcId="{E10E4D8A-32CD-4D55-B4BE-DF930DE2F397}" destId="{171FBCCF-15C1-443C-8C37-A91A8A40F093}" srcOrd="0" destOrd="0" parTransId="{79A08A0A-5BFB-4FC9-B61D-0F57C1652FCC}" sibTransId="{F92457EB-4839-4E0B-9145-ED94662136DF}"/>
    <dgm:cxn modelId="{340686A2-C40C-4A50-B5A5-E42085D17DC1}" srcId="{D4599AFB-7C83-4858-B52F-E471FD80B079}" destId="{BAEC8A47-EB9F-4D40-88B8-619AB6A1BF1D}" srcOrd="0" destOrd="0" parTransId="{8DC982D0-7178-4CE5-A2CB-9951D90BA94F}" sibTransId="{1C48BDB7-AA8F-470F-B925-A569685157B6}"/>
    <dgm:cxn modelId="{00492944-3DA5-4793-9E7D-0FB15B4F3292}" srcId="{5142BAD6-8E63-4FAF-80C0-3B2282AEA1FD}" destId="{B2F48C43-685A-4FE8-B9A5-9FCE1289C16A}" srcOrd="0" destOrd="0" parTransId="{8D67F3F9-B66B-4015-95B8-C0979675D1D0}" sibTransId="{CD523CBA-27E8-45F9-8BFF-8707B281D958}"/>
    <dgm:cxn modelId="{19F62023-0292-4A31-9967-87B4A6032E2F}" type="presOf" srcId="{171FBCCF-15C1-443C-8C37-A91A8A40F093}" destId="{BA9FF782-DDB2-4D47-97E6-2F221035A0D0}" srcOrd="0" destOrd="0" presId="urn:microsoft.com/office/officeart/2005/8/layout/StepDownProcess"/>
    <dgm:cxn modelId="{E1338A5D-1BF2-4C75-877A-46854E5F367B}" type="presOf" srcId="{BAEC8A47-EB9F-4D40-88B8-619AB6A1BF1D}" destId="{669F37FD-5C3A-42D3-92FD-7B69BCCECB4C}" srcOrd="0" destOrd="0" presId="urn:microsoft.com/office/officeart/2005/8/layout/StepDownProcess"/>
    <dgm:cxn modelId="{DBA2AFC6-CA2F-45A5-BA10-2F5AF4538582}" type="presOf" srcId="{B2F48C43-685A-4FE8-B9A5-9FCE1289C16A}" destId="{BDF43623-D49A-4100-AE14-7D7EE1F8C98B}" srcOrd="0" destOrd="0" presId="urn:microsoft.com/office/officeart/2005/8/layout/StepDownProcess"/>
    <dgm:cxn modelId="{885A4B36-B005-43D7-9B50-91C3F2A2F6B1}" srcId="{D4599AFB-7C83-4858-B52F-E471FD80B079}" destId="{E10E4D8A-32CD-4D55-B4BE-DF930DE2F397}" srcOrd="1" destOrd="0" parTransId="{53A1853E-5D7B-40FD-BD06-8D1D39599EAF}" sibTransId="{992C44B8-3782-4EEB-9B60-0B06873DE5EA}"/>
    <dgm:cxn modelId="{6324F894-EE07-4C75-9A9C-9BC1AF098315}" type="presOf" srcId="{E10E4D8A-32CD-4D55-B4BE-DF930DE2F397}" destId="{9F30757E-33C5-4119-8EDF-F37E0E6D01A8}" srcOrd="0" destOrd="0" presId="urn:microsoft.com/office/officeart/2005/8/layout/StepDownProcess"/>
    <dgm:cxn modelId="{0D21CCBD-06A7-45A4-81BB-D584E6993F5B}" type="presParOf" srcId="{A23D9BDC-C518-47D8-8C43-46279C117093}" destId="{D2CD6D36-C9AA-4FF8-BB1E-DDFF229C17C1}" srcOrd="0" destOrd="0" presId="urn:microsoft.com/office/officeart/2005/8/layout/StepDownProcess"/>
    <dgm:cxn modelId="{B5B3E920-0EA0-41B7-A61E-C8B0E2BB81B3}" type="presParOf" srcId="{D2CD6D36-C9AA-4FF8-BB1E-DDFF229C17C1}" destId="{BA6CEF46-EB05-4A1C-8EB3-0B420980129E}" srcOrd="0" destOrd="0" presId="urn:microsoft.com/office/officeart/2005/8/layout/StepDownProcess"/>
    <dgm:cxn modelId="{39E97D82-3842-4A6A-98DB-0C274AB3AC48}" type="presParOf" srcId="{D2CD6D36-C9AA-4FF8-BB1E-DDFF229C17C1}" destId="{669F37FD-5C3A-42D3-92FD-7B69BCCECB4C}" srcOrd="1" destOrd="0" presId="urn:microsoft.com/office/officeart/2005/8/layout/StepDownProcess"/>
    <dgm:cxn modelId="{7ED07CB4-FFBB-4C78-BDF1-51D8DBA21824}" type="presParOf" srcId="{D2CD6D36-C9AA-4FF8-BB1E-DDFF229C17C1}" destId="{A3DF3B78-772F-4359-8DB9-8FC211807BA1}" srcOrd="2" destOrd="0" presId="urn:microsoft.com/office/officeart/2005/8/layout/StepDownProcess"/>
    <dgm:cxn modelId="{A009EF32-68C9-4304-A7A6-91934E4A4763}" type="presParOf" srcId="{A23D9BDC-C518-47D8-8C43-46279C117093}" destId="{B6D3DED3-76EC-41AC-8A8D-F3E764EE3924}" srcOrd="1" destOrd="0" presId="urn:microsoft.com/office/officeart/2005/8/layout/StepDownProcess"/>
    <dgm:cxn modelId="{871D3BA0-0A4F-4F64-A011-BD4837A7B41A}" type="presParOf" srcId="{A23D9BDC-C518-47D8-8C43-46279C117093}" destId="{D65637DD-6A17-4124-9BC3-3648126E1FD1}" srcOrd="2" destOrd="0" presId="urn:microsoft.com/office/officeart/2005/8/layout/StepDownProcess"/>
    <dgm:cxn modelId="{EA93B942-AE0F-4F8B-AC27-597DC9983043}" type="presParOf" srcId="{D65637DD-6A17-4124-9BC3-3648126E1FD1}" destId="{53A251A0-B944-4BA8-81C0-84031743A461}" srcOrd="0" destOrd="0" presId="urn:microsoft.com/office/officeart/2005/8/layout/StepDownProcess"/>
    <dgm:cxn modelId="{56D5E8DB-5B6A-409D-B09F-D71063E034AB}" type="presParOf" srcId="{D65637DD-6A17-4124-9BC3-3648126E1FD1}" destId="{9F30757E-33C5-4119-8EDF-F37E0E6D01A8}" srcOrd="1" destOrd="0" presId="urn:microsoft.com/office/officeart/2005/8/layout/StepDownProcess"/>
    <dgm:cxn modelId="{4BE82F82-23C6-4571-8CAD-D0E4A6AB07AA}" type="presParOf" srcId="{D65637DD-6A17-4124-9BC3-3648126E1FD1}" destId="{BA9FF782-DDB2-4D47-97E6-2F221035A0D0}" srcOrd="2" destOrd="0" presId="urn:microsoft.com/office/officeart/2005/8/layout/StepDownProcess"/>
    <dgm:cxn modelId="{183ABEA1-DA88-47FC-BF72-EE2BBF86E7FD}" type="presParOf" srcId="{A23D9BDC-C518-47D8-8C43-46279C117093}" destId="{42FA6214-AF0F-4EA0-9BAD-A02F0EEF03C0}" srcOrd="3" destOrd="0" presId="urn:microsoft.com/office/officeart/2005/8/layout/StepDownProcess"/>
    <dgm:cxn modelId="{D25317EB-C6AD-42FE-8952-6214BB7B6EB6}" type="presParOf" srcId="{A23D9BDC-C518-47D8-8C43-46279C117093}" destId="{0E0FDB4A-DDB5-4868-877B-B6F3EC116C25}" srcOrd="4" destOrd="0" presId="urn:microsoft.com/office/officeart/2005/8/layout/StepDownProcess"/>
    <dgm:cxn modelId="{C0C85599-FB20-44DC-8275-F38C931C876E}" type="presParOf" srcId="{0E0FDB4A-DDB5-4868-877B-B6F3EC116C25}" destId="{485F9950-F438-4A2B-AC67-C55BF8A103AE}" srcOrd="0" destOrd="0" presId="urn:microsoft.com/office/officeart/2005/8/layout/StepDownProcess"/>
    <dgm:cxn modelId="{3D265E80-A4D2-43B3-9DD9-B5312679F8B9}" type="presParOf" srcId="{0E0FDB4A-DDB5-4868-877B-B6F3EC116C25}" destId="{BDF43623-D49A-4100-AE14-7D7EE1F8C98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Программные расходы составляют: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 год – 5100,6 </a:t>
          </a:r>
          <a:r>
            <a:rPr lang="ru-RU" sz="1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 – 4743,0 </a:t>
          </a:r>
          <a:r>
            <a:rPr lang="ru-RU" sz="1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год – 5632,3 </a:t>
          </a:r>
          <a:r>
            <a:rPr lang="ru-RU" sz="1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расходы: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 год – 4464,5 тыс. рублей;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 – 4311,1тыс.рублей;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год – 4610,2тыс.рублей.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/>
      <dgm:spPr/>
      <dgm:t>
        <a:bodyPr/>
        <a:lstStyle/>
        <a:p>
          <a:pPr algn="l"/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Формирование бюджета муниципального образования Дубовского сельского поселения в 2017 году и плановом периоде 2018-2019 годов осуществлялось по программно-целевому принципу на основе муниципальных программ Дубовского сельского поселения. Исполнение бюджета в 2017году  и плановом периоде на 2018 и 2019 годы  планируется осуществлять в рамках 5 муниципальных программ. </a:t>
          </a:r>
        </a:p>
        <a:p>
          <a:pPr algn="l"/>
          <a:endParaRPr lang="ru-RU" sz="13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93337" custScaleY="203885" custLinFactNeighborX="-11311" custLinFactNeighborY="-3727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X="216450" custScaleY="28529" custLinFactNeighborX="26532" custLinFactNeighborY="92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71456" custScaleY="129490" custLinFactNeighborX="-22418" custLinFactNeighborY="1635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B5511D-5DE6-422B-A304-D47891F11D39}" type="presOf" srcId="{E6AE6CB4-C484-43CF-A7ED-C76104F0022B}" destId="{86BEF549-315E-4A3F-B55E-B57D26A55129}" srcOrd="0" destOrd="0" presId="urn:microsoft.com/office/officeart/2009/3/layout/IncreasingArrowsProcess"/>
    <dgm:cxn modelId="{DCA24253-6B01-47BA-88A4-532F04FCFE45}" type="presOf" srcId="{505BE5B3-CF3A-4814-BE17-528E8859F083}" destId="{86A4337D-FF19-472E-916A-D9FD8841784D}" srcOrd="0" destOrd="0" presId="urn:microsoft.com/office/officeart/2009/3/layout/IncreasingArrowsProcess"/>
    <dgm:cxn modelId="{5E17972B-857A-49E3-AE4B-3A50554FB9F1}" type="presOf" srcId="{42F3AADE-91BC-4F53-96CB-8E1EE585A2DA}" destId="{5914EB7D-8A5B-4060-AAF1-418D36193991}" srcOrd="0" destOrd="0" presId="urn:microsoft.com/office/officeart/2009/3/layout/IncreasingArrowsProcess"/>
    <dgm:cxn modelId="{A40FFE98-5B87-4D88-AA6E-EF9F2E6FC8E0}" type="presOf" srcId="{56727721-662E-44E6-9968-5331C400028A}" destId="{B2F430F6-A5FF-4650-892D-A1CC762059F0}" srcOrd="0" destOrd="0" presId="urn:microsoft.com/office/officeart/2009/3/layout/IncreasingArrowsProcess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157ECE27-25D1-401A-A305-C084A92DEBE1}" type="presParOf" srcId="{86BEF549-315E-4A3F-B55E-B57D26A55129}" destId="{86A4337D-FF19-472E-916A-D9FD8841784D}" srcOrd="0" destOrd="0" presId="urn:microsoft.com/office/officeart/2009/3/layout/IncreasingArrowsProcess"/>
    <dgm:cxn modelId="{056D24DE-B403-4C7C-9A92-4393703A0C0A}" type="presParOf" srcId="{86BEF549-315E-4A3F-B55E-B57D26A55129}" destId="{B2F430F6-A5FF-4650-892D-A1CC762059F0}" srcOrd="1" destOrd="0" presId="urn:microsoft.com/office/officeart/2009/3/layout/IncreasingArrowsProcess"/>
    <dgm:cxn modelId="{D0881C21-4E73-4004-96B9-89CB4E7FD997}" type="presParOf" srcId="{86BEF549-315E-4A3F-B55E-B57D26A55129}" destId="{5914EB7D-8A5B-4060-AAF1-418D36193991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CEF46-EB05-4A1C-8EB3-0B420980129E}">
      <dsp:nvSpPr>
        <dsp:cNvPr id="0" name=""/>
        <dsp:cNvSpPr/>
      </dsp:nvSpPr>
      <dsp:spPr>
        <a:xfrm rot="16200000">
          <a:off x="74923" y="2542505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F37FD-5C3A-42D3-92FD-7B69BCCECB4C}">
      <dsp:nvSpPr>
        <dsp:cNvPr id="0" name=""/>
        <dsp:cNvSpPr/>
      </dsp:nvSpPr>
      <dsp:spPr>
        <a:xfrm>
          <a:off x="36620" y="1201597"/>
          <a:ext cx="1354916" cy="1188029"/>
        </a:xfrm>
        <a:prstGeom prst="roundRect">
          <a:avLst>
            <a:gd name="adj" fmla="val 1667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625" y="1259602"/>
        <a:ext cx="1238906" cy="1072019"/>
      </dsp:txXfrm>
    </dsp:sp>
    <dsp:sp modelId="{A3DF3B78-772F-4359-8DB9-8FC211807BA1}">
      <dsp:nvSpPr>
        <dsp:cNvPr id="0" name=""/>
        <dsp:cNvSpPr/>
      </dsp:nvSpPr>
      <dsp:spPr>
        <a:xfrm>
          <a:off x="1498576" y="1091850"/>
          <a:ext cx="4213984" cy="140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498576" y="1091850"/>
        <a:ext cx="4213984" cy="1402746"/>
      </dsp:txXfrm>
    </dsp:sp>
    <dsp:sp modelId="{53A251A0-B944-4BA8-81C0-84031743A461}">
      <dsp:nvSpPr>
        <dsp:cNvPr id="0" name=""/>
        <dsp:cNvSpPr/>
      </dsp:nvSpPr>
      <dsp:spPr>
        <a:xfrm rot="16200000">
          <a:off x="406339" y="2581438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0757E-33C5-4119-8EDF-F37E0E6D01A8}">
      <dsp:nvSpPr>
        <dsp:cNvPr id="0" name=""/>
        <dsp:cNvSpPr/>
      </dsp:nvSpPr>
      <dsp:spPr>
        <a:xfrm>
          <a:off x="0" y="2629191"/>
          <a:ext cx="1403934" cy="1289342"/>
        </a:xfrm>
        <a:prstGeom prst="roundRect">
          <a:avLst>
            <a:gd name="adj" fmla="val 16670"/>
          </a:avLst>
        </a:prstGeom>
        <a:solidFill>
          <a:srgbClr val="3FCD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952" y="2692143"/>
        <a:ext cx="1278030" cy="1163438"/>
      </dsp:txXfrm>
    </dsp:sp>
    <dsp:sp modelId="{BA9FF782-DDB2-4D47-97E6-2F221035A0D0}">
      <dsp:nvSpPr>
        <dsp:cNvPr id="0" name=""/>
        <dsp:cNvSpPr/>
      </dsp:nvSpPr>
      <dsp:spPr>
        <a:xfrm>
          <a:off x="1514338" y="2762866"/>
          <a:ext cx="4722703" cy="110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 </a:t>
          </a:r>
          <a:endParaRPr lang="ru-RU" sz="1400" kern="1200" dirty="0"/>
        </a:p>
      </dsp:txBody>
      <dsp:txXfrm>
        <a:off x="1514338" y="2762866"/>
        <a:ext cx="4722703" cy="1100460"/>
      </dsp:txXfrm>
    </dsp:sp>
    <dsp:sp modelId="{485F9950-F438-4A2B-AC67-C55BF8A103AE}">
      <dsp:nvSpPr>
        <dsp:cNvPr id="0" name=""/>
        <dsp:cNvSpPr/>
      </dsp:nvSpPr>
      <dsp:spPr>
        <a:xfrm>
          <a:off x="9930" y="4099694"/>
          <a:ext cx="1407688" cy="1114765"/>
        </a:xfrm>
        <a:prstGeom prst="roundRect">
          <a:avLst>
            <a:gd name="adj" fmla="val 1667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358" y="4154122"/>
        <a:ext cx="1298832" cy="1005909"/>
      </dsp:txXfrm>
    </dsp:sp>
    <dsp:sp modelId="{BDF43623-D49A-4100-AE14-7D7EE1F8C98B}">
      <dsp:nvSpPr>
        <dsp:cNvPr id="0" name=""/>
        <dsp:cNvSpPr/>
      </dsp:nvSpPr>
      <dsp:spPr>
        <a:xfrm>
          <a:off x="1530857" y="4163042"/>
          <a:ext cx="4654570" cy="90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kern="1200" dirty="0"/>
        </a:p>
      </dsp:txBody>
      <dsp:txXfrm>
        <a:off x="1530857" y="4163042"/>
        <a:ext cx="4654570" cy="909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4337D-FF19-472E-916A-D9FD8841784D}">
      <dsp:nvSpPr>
        <dsp:cNvPr id="0" name=""/>
        <dsp:cNvSpPr/>
      </dsp:nvSpPr>
      <dsp:spPr>
        <a:xfrm>
          <a:off x="646754" y="335709"/>
          <a:ext cx="8459110" cy="2691327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09554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Программные расходы составляют: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 год – 5100,6 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 – 4743,0 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год – 5632,3 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6754" y="1008541"/>
        <a:ext cx="7786278" cy="1345663"/>
      </dsp:txXfrm>
    </dsp:sp>
    <dsp:sp modelId="{B2F430F6-A5FF-4650-892D-A1CC762059F0}">
      <dsp:nvSpPr>
        <dsp:cNvPr id="0" name=""/>
        <dsp:cNvSpPr/>
      </dsp:nvSpPr>
      <dsp:spPr>
        <a:xfrm>
          <a:off x="9" y="3860571"/>
          <a:ext cx="9062967" cy="8405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Формирование бюджета муниципального образования Дубовского сельского поселения в 2017 году и плановом периоде 2018-2019 годов осуществлялось по программно-целевому принципу на основе муниципальных программ Дубовского сельского поселения. Исполнение бюджета в 2017году  и плановом периоде на 2018 и 2019 годы  планируется осуществлять в рамках 5 муниципальных программ.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" y="3860571"/>
        <a:ext cx="9062967" cy="840567"/>
      </dsp:txXfrm>
    </dsp:sp>
    <dsp:sp modelId="{5914EB7D-8A5B-4060-AAF1-418D36193991}">
      <dsp:nvSpPr>
        <dsp:cNvPr id="0" name=""/>
        <dsp:cNvSpPr/>
      </dsp:nvSpPr>
      <dsp:spPr>
        <a:xfrm>
          <a:off x="5159840" y="1974407"/>
          <a:ext cx="3484109" cy="1709296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20955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 год – 4464,5 тыс. рублей;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 – 4311,1тыс.рублей;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год – 4610,2тыс.рублей.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59840" y="2401731"/>
        <a:ext cx="3056785" cy="854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0.23243</cdr:x>
      <cdr:y>0.84177</cdr:y>
    </cdr:from>
    <cdr:to>
      <cdr:x>0.35341</cdr:x>
      <cdr:y>0.94957</cdr:y>
    </cdr:to>
    <cdr:sp macro="" textlink="">
      <cdr:nvSpPr>
        <cdr:cNvPr id="3" name="TextBox 2"/>
        <cdr:cNvSpPr txBox="1"/>
      </cdr:nvSpPr>
      <cdr:spPr>
        <a:xfrm xmlns:a="http://schemas.openxmlformats.org/drawingml/2006/main" rot="506593">
          <a:off x="1347827" y="4087267"/>
          <a:ext cx="701553" cy="523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 год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0.40581</cdr:x>
      <cdr:y>0.8741</cdr:y>
    </cdr:from>
    <cdr:to>
      <cdr:x>0.52679</cdr:x>
      <cdr:y>0.9819</cdr:y>
    </cdr:to>
    <cdr:sp macro="" textlink="">
      <cdr:nvSpPr>
        <cdr:cNvPr id="5" name="TextBox 1"/>
        <cdr:cNvSpPr txBox="1"/>
      </cdr:nvSpPr>
      <cdr:spPr>
        <a:xfrm xmlns:a="http://schemas.openxmlformats.org/drawingml/2006/main" rot="472221">
          <a:off x="2353266" y="4244257"/>
          <a:ext cx="701553" cy="5234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0.59148</cdr:x>
      <cdr:y>0.89569</cdr:y>
    </cdr:from>
    <cdr:to>
      <cdr:x>0.71246</cdr:x>
      <cdr:y>0.95232</cdr:y>
    </cdr:to>
    <cdr:sp macro="" textlink="">
      <cdr:nvSpPr>
        <cdr:cNvPr id="7" name="TextBox 1"/>
        <cdr:cNvSpPr txBox="1"/>
      </cdr:nvSpPr>
      <cdr:spPr>
        <a:xfrm xmlns:a="http://schemas.openxmlformats.org/drawingml/2006/main" rot="353759">
          <a:off x="3429924" y="4349090"/>
          <a:ext cx="701553" cy="2749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год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0.06378</cdr:x>
      <cdr:y>0.81462</cdr:y>
    </cdr:from>
    <cdr:to>
      <cdr:x>0.23317</cdr:x>
      <cdr:y>0.92242</cdr:y>
    </cdr:to>
    <cdr:sp macro="" textlink="">
      <cdr:nvSpPr>
        <cdr:cNvPr id="6" name="TextBox 1"/>
        <cdr:cNvSpPr txBox="1"/>
      </cdr:nvSpPr>
      <cdr:spPr>
        <a:xfrm xmlns:a="http://schemas.openxmlformats.org/drawingml/2006/main" rot="456704">
          <a:off x="369878" y="3955473"/>
          <a:ext cx="982239" cy="523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</a:t>
          </a:r>
        </a:p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оценка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0.55404</cdr:x>
      <cdr:y>0.47831</cdr:y>
    </cdr:from>
    <cdr:to>
      <cdr:x>0.64296</cdr:x>
      <cdr:y>0.56983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5195610" y="1608537"/>
          <a:ext cx="83381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2018 год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0.71439</cdr:x>
      <cdr:y>0.49644</cdr:y>
    </cdr:from>
    <cdr:to>
      <cdr:x>0.80331</cdr:x>
      <cdr:y>0.58796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99321" y="1669508"/>
          <a:ext cx="83381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2019 год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F3657F-81C1-43C9-9078-2E57EF6A645A}" type="datetimeFigureOut">
              <a:rPr lang="ru-RU"/>
              <a:pPr>
                <a:defRPr/>
              </a:pPr>
              <a:t>23.10.2018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F28916-94FA-4385-8669-9C33A48D4D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666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06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E051C-D7CA-4525-92E9-184A3781F9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19800" cy="5087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A47D9-5C59-4E5C-B821-328BBFE6CF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4C68D-6E30-4CBF-9EF3-BA3275A77700}" type="datetimeFigureOut">
              <a:rPr lang="de-DE"/>
              <a:pPr>
                <a:defRPr/>
              </a:pPr>
              <a:t>23.10.2018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0"/>
            <a:ext cx="4229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C93FF-0F0F-4F92-B7A8-E827C7A1BB1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D1E93-168C-4E3F-B839-29F00AE470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7275"/>
            <a:ext cx="7772400" cy="3349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E091-9795-4AC6-8D5F-9DA5F106CA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98A4C-BBD5-432C-A219-A40AC3261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8C0CE-BC11-404E-961F-FE6125115D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56698-92FC-4931-8767-949D122C40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3B2CF-79A4-4F95-8E14-34636ADF83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533"/>
            <a:ext cx="3008313" cy="10195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05B56-C02C-4FA1-9329-DC7C68A0AC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612775"/>
            <a:ext cx="855345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7063-6465-48CF-A1EE-12D922ECC9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18107C-6741-438B-8392-6F0A246DBA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</p:sldLayoutIdLst>
  <p:transition>
    <p:dissolv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9pPr>
    </p:titleStyle>
    <p:bodyStyle>
      <a:lvl1pPr marL="179388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–"/>
        <a:defRPr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dubovoe_adm@mail.ru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Layout" Target="../diagrams/layout1.xml"/><Relationship Id="rId7" Type="http://schemas.openxmlformats.org/officeDocument/2006/relationships/chart" Target="../charts/char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 smoothness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5280" y="2632362"/>
            <a:ext cx="8465126" cy="2604655"/>
          </a:xfrm>
        </p:spPr>
        <p:txBody>
          <a:bodyPr rtlCol="0">
            <a:normAutofit/>
          </a:bodyPr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на основании решения Собрания депутатов Дубовского сельского поселения Биробиджанского муниципального района Еврейской автономной области «О бюджете Дубовского сельского поселения Биробиджанского муниципального района еврейской автономной области на 2017 год и плановый период 2018 и 2019 годов»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057034" y="717873"/>
            <a:ext cx="7181619" cy="2124915"/>
          </a:xfrm>
        </p:spPr>
        <p:txBody>
          <a:bodyPr rtlCol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 для граждан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8970" y="0"/>
            <a:ext cx="8196550" cy="887412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Структура доходной части бюджета муниципального образования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Дубовского сельского поселения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на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2017-2019 годы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369383"/>
              </p:ext>
            </p:extLst>
          </p:nvPr>
        </p:nvGraphicFramePr>
        <p:xfrm>
          <a:off x="69432" y="1171936"/>
          <a:ext cx="5798916" cy="4855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Блок-схема: узел 4"/>
          <p:cNvSpPr/>
          <p:nvPr/>
        </p:nvSpPr>
        <p:spPr>
          <a:xfrm>
            <a:off x="304195" y="6249604"/>
            <a:ext cx="104775" cy="114300"/>
          </a:xfrm>
          <a:prstGeom prst="flowChartConnector">
            <a:avLst/>
          </a:prstGeom>
          <a:solidFill>
            <a:srgbClr val="0B03AD"/>
          </a:solidFill>
          <a:ln>
            <a:solidFill>
              <a:srgbClr val="0B0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Блок-схема: узел 7"/>
          <p:cNvSpPr/>
          <p:nvPr/>
        </p:nvSpPr>
        <p:spPr>
          <a:xfrm flipH="1" flipV="1">
            <a:off x="313720" y="6528121"/>
            <a:ext cx="95250" cy="103690"/>
          </a:xfrm>
          <a:prstGeom prst="flowChartConnector">
            <a:avLst/>
          </a:prstGeom>
          <a:solidFill>
            <a:srgbClr val="29FE06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303349" y="5955462"/>
            <a:ext cx="95250" cy="100021"/>
          </a:xfrm>
          <a:prstGeom prst="flowChartConnector">
            <a:avLst/>
          </a:prstGeom>
          <a:solidFill>
            <a:srgbClr val="F014E0"/>
          </a:solidFill>
          <a:ln>
            <a:solidFill>
              <a:srgbClr val="F014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7148" y="6410689"/>
            <a:ext cx="3646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153" y="5831303"/>
            <a:ext cx="3646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7152" y="6137477"/>
            <a:ext cx="3646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55194" y="1238631"/>
            <a:ext cx="416688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запланированы: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в сумме 9200,3 тыс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неналоговые доходы составят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733,3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рублей;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составят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8467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году 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9054,1 тыс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составят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740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составят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8314,1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2019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10242,5 тыс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составят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768,5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составят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9474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8415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05900" cy="782289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налоговых и неналоговых доходов бюджета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Дубовского сельского поселения на 2017-2019 годы (тыс.руб.)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033781"/>
              </p:ext>
            </p:extLst>
          </p:nvPr>
        </p:nvGraphicFramePr>
        <p:xfrm>
          <a:off x="155359" y="764274"/>
          <a:ext cx="8950541" cy="6024013"/>
        </p:xfrm>
        <a:graphic>
          <a:graphicData uri="http://schemas.openxmlformats.org/drawingml/2006/table">
            <a:tbl>
              <a:tblPr firstRow="1" firstCol="1" bandRow="1"/>
              <a:tblGrid>
                <a:gridCol w="2473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8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8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6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5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52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5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96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доходных источников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FE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оценка 2016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C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 2017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1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%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 2018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%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 2019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%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7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и неналоговые доходы, в т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ч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.: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FE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858,8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C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733,3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1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768,4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3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доходы всего: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ч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FE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776,4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C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648,3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1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683,4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3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FE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C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1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23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FE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C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1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2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имущество физических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FE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C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1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7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Земельный налог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FE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C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1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08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Акцизы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FE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C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1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3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Неналоговые доходы всего: в т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ч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FE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C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1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547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FE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C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1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8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оказания платных услуг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FE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C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1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7315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62359" y="816600"/>
            <a:ext cx="6743541" cy="830997"/>
          </a:xfrm>
          <a:prstGeom prst="rect">
            <a:avLst/>
          </a:prstGeom>
          <a:solidFill>
            <a:srgbClr val="FB47D9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709730"/>
              </p:ext>
            </p:extLst>
          </p:nvPr>
        </p:nvGraphicFramePr>
        <p:xfrm>
          <a:off x="160818" y="2641600"/>
          <a:ext cx="8833935" cy="3323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4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038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 лат. «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Dotatio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дар, пожертвование)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 «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Subvenire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приходить на помощь)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Subsidium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поддержка)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169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 без определения конкретной цели их использования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финансирование «переданных» другим публично-правовым образованиям полномочий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долевого софинансирования расходов других бюджетов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16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даете ребенку «карманные деньги».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 даете ребенку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деньги и посылаете его в магазин купить продукты (по списку)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«добавляете» денег для того, чтобы ваш ребенок купил себе новый телефон (а остальные он накопил сам)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27220" y="271774"/>
            <a:ext cx="318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econ11\Desktop\Для презентации\negotiation-clipart-611870-nd-Black-striped-tie-People-series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19" y="271774"/>
            <a:ext cx="1979599" cy="212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0407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61373" y="185075"/>
            <a:ext cx="796035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безвозмездных поступлений </a:t>
            </a: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муниципального образования Дубовского сельского поселения в 2016-2019 годах (тыс.руб.)</a:t>
            </a: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229451"/>
              </p:ext>
            </p:extLst>
          </p:nvPr>
        </p:nvGraphicFramePr>
        <p:xfrm>
          <a:off x="180109" y="1100120"/>
          <a:ext cx="8862291" cy="2918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4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1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1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1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7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Оценка 2016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Прогноз 2017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Прогноз 2018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Прогноз 2019 год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9733,6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8233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8241,7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9401,6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240,6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73,6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72,4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72,4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72,4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Возврат остатков МБТ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BatangChe" panose="02030609000101010101" pitchFamily="49" charset="-127"/>
                          <a:cs typeface="Times New Roman" panose="02020603050405020304" pitchFamily="18" charset="0"/>
                        </a:rPr>
                        <a:t>-7,2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BatangChe" panose="02030609000101010101" pitchFamily="49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5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безвозмездных поступлений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10090,6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8455,4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8314,1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9474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63867175"/>
              </p:ext>
            </p:extLst>
          </p:nvPr>
        </p:nvGraphicFramePr>
        <p:xfrm>
          <a:off x="0" y="3911600"/>
          <a:ext cx="8326582" cy="336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86075" y="5242560"/>
            <a:ext cx="833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год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7124" y="5381357"/>
            <a:ext cx="833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855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95534" y="232012"/>
            <a:ext cx="8679977" cy="325413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Как классифицируются расходы бюджета?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       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плановом периоде) за счет средств соответствующих бюджетов.</a:t>
            </a:r>
          </a:p>
          <a:p>
            <a:pPr algn="ctr"/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678071" y="3075709"/>
            <a:ext cx="2060812" cy="1542197"/>
          </a:xfrm>
          <a:prstGeom prst="ellipse">
            <a:avLst/>
          </a:prstGeom>
          <a:solidFill>
            <a:srgbClr val="43CB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расходов по признакам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3075709"/>
            <a:ext cx="2333769" cy="3557103"/>
          </a:xfrm>
          <a:prstGeom prst="ellipse">
            <a:avLst/>
          </a:prstGeom>
          <a:solidFill>
            <a:srgbClr val="43CB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отражает направление средств бюджета на выполнение основных функций государства (раздел-подраздел-целевые статьи-виды расходов)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042244" y="3075709"/>
            <a:ext cx="2101755" cy="3557103"/>
          </a:xfrm>
          <a:prstGeom prst="ellipse">
            <a:avLst/>
          </a:prstGeom>
          <a:solidFill>
            <a:srgbClr val="43CB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333769" y="5203931"/>
            <a:ext cx="4708474" cy="1485488"/>
          </a:xfrm>
          <a:prstGeom prst="ellipse">
            <a:avLst/>
          </a:prstGeom>
          <a:solidFill>
            <a:srgbClr val="43CB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показывает деление расходов на текущие и капитальные, а также на выплату заработной платы, на материальные затраты,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товаров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услуг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3464111" y="4674513"/>
            <a:ext cx="2541257" cy="403462"/>
          </a:xfrm>
          <a:prstGeom prst="downArrow">
            <a:avLst>
              <a:gd name="adj1" fmla="val 50000"/>
              <a:gd name="adj2" fmla="val 52650"/>
            </a:avLst>
          </a:prstGeom>
          <a:solidFill>
            <a:srgbClr val="14FC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5704765" y="3967521"/>
            <a:ext cx="1337480" cy="696316"/>
          </a:xfrm>
          <a:prstGeom prst="rightArrow">
            <a:avLst/>
          </a:prstGeom>
          <a:solidFill>
            <a:srgbClr val="06FE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ведомственная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flipH="1">
            <a:off x="2306471" y="3967521"/>
            <a:ext cx="1351129" cy="696316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4883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7540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276" y="3287209"/>
            <a:ext cx="8458200" cy="2381371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цели расходуются средства бюджета?</a:t>
            </a:r>
          </a:p>
          <a:p>
            <a:pPr algn="ctr">
              <a:buNone/>
            </a:pPr>
            <a:endParaRPr lang="ru-RU" i="1" dirty="0" smtClean="0"/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функционирование учреждений социальной сферы ( культуры, физкультуры и спорта) и органов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самоуправления;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социальное обеспечение населения (выплату пенсий);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субсидии населению на оплату жилья и услуг жилищно-коммунального хозяйства;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другие государственные нужды (межбюджетные трансферты передаваемые бюджетам поселений и т.д.)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6250" y="914400"/>
            <a:ext cx="8458200" cy="2141316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Расходы бюджета - это средства, выплачиваемые из бюджета на реализацию расходных обязательств муниципального образования Дубовского сельского поселения, то есть расходов, необходимость которых установлена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правовыми актами органов местного самоуправления в соответствии с федеральными законами (законами субъекта Российской Федерации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2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126" y="5962650"/>
            <a:ext cx="803274" cy="723900"/>
          </a:xfrm>
          <a:prstGeom prst="rect">
            <a:avLst/>
          </a:prstGeom>
          <a:noFill/>
        </p:spPr>
      </p:pic>
      <p:pic>
        <p:nvPicPr>
          <p:cNvPr id="17414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3215" y="5938837"/>
            <a:ext cx="800100" cy="762000"/>
          </a:xfrm>
          <a:prstGeom prst="rect">
            <a:avLst/>
          </a:prstGeom>
          <a:noFill/>
        </p:spPr>
      </p:pic>
      <p:pic>
        <p:nvPicPr>
          <p:cNvPr id="174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74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8581" y="5982484"/>
            <a:ext cx="794548" cy="762793"/>
          </a:xfrm>
          <a:prstGeom prst="rect">
            <a:avLst/>
          </a:prstGeom>
          <a:noFill/>
        </p:spPr>
      </p:pic>
      <p:pic>
        <p:nvPicPr>
          <p:cNvPr id="17420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17422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20932" y="5915025"/>
            <a:ext cx="1078772" cy="7334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759" y="81023"/>
            <a:ext cx="7845965" cy="937549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образования Дубовского сельского поселения на 2017 год и плановый период 2018-2019 годов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90799" y="1920242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Общегосударст-венные вопрос</a:t>
            </a:r>
            <a:r>
              <a:rPr lang="ru-RU" altLang="ru-RU" b="1" dirty="0">
                <a:latin typeface="Times New Roman" pitchFamily="18" charset="0"/>
              </a:rPr>
              <a:t>ы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748038" y="2434538"/>
            <a:ext cx="1298575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1690385" y="1910030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2503246" y="2515014"/>
            <a:ext cx="1214826" cy="507831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3695618" y="1932119"/>
            <a:ext cx="1006475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itchFamily="18" charset="0"/>
              </a:rPr>
              <a:t>Национальная оборона</a:t>
            </a:r>
            <a:endParaRPr lang="ru-RU" altLang="ru-RU" b="1" dirty="0">
              <a:latin typeface="Times New Roman" pitchFamily="18" charset="0"/>
            </a:endParaRP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4673970" y="2516821"/>
            <a:ext cx="114935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5813472" y="1932629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6838187" y="2569529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7885113" y="1920242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42904" y="3453766"/>
            <a:ext cx="8459782" cy="523220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rot="10800000" flipV="1">
            <a:off x="342903" y="4381685"/>
            <a:ext cx="8504363" cy="1015663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400" b="1" dirty="0" smtClean="0">
                <a:latin typeface="Times New Roman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</a:p>
          <a:p>
            <a:pPr>
              <a:defRPr/>
            </a:pPr>
            <a:endParaRPr lang="ru-RU" sz="1400" b="1" dirty="0" smtClean="0">
              <a:latin typeface="Times New Roman" pitchFamily="18" charset="0"/>
            </a:endParaRPr>
          </a:p>
          <a:p>
            <a:pPr>
              <a:defRPr/>
            </a:pPr>
            <a:r>
              <a:rPr lang="ru-RU" sz="1800" b="1" dirty="0" smtClean="0">
                <a:latin typeface="Times New Roman" pitchFamily="18" charset="0"/>
              </a:rPr>
              <a:t>    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508911" y="1680529"/>
            <a:ext cx="1" cy="219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397326" y="1666880"/>
            <a:ext cx="0" cy="75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2187915" y="1676531"/>
            <a:ext cx="0" cy="255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142779" y="1697992"/>
            <a:ext cx="0" cy="787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4198856" y="1714631"/>
            <a:ext cx="1" cy="217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5274441" y="1707517"/>
            <a:ext cx="1" cy="793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6388941" y="1737679"/>
            <a:ext cx="1" cy="182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7413656" y="1697992"/>
            <a:ext cx="0" cy="836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8347136" y="1671004"/>
            <a:ext cx="0" cy="249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7" y="1197728"/>
            <a:ext cx="763008" cy="4622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364" y="1197728"/>
            <a:ext cx="796062" cy="4780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387" y="1209064"/>
            <a:ext cx="862483" cy="4666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437" y="1197728"/>
            <a:ext cx="904689" cy="4691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53" y="1197728"/>
            <a:ext cx="790776" cy="46915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722" y="1197727"/>
            <a:ext cx="785868" cy="46222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125" y="1197727"/>
            <a:ext cx="900750" cy="46897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0" y="1197727"/>
            <a:ext cx="784091" cy="45962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48" y="1197727"/>
            <a:ext cx="756111" cy="47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5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938" y="160337"/>
            <a:ext cx="8433308" cy="456111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Структура расходов бюджета муниципального образования Дубовского сельского поселения </a:t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на 2017 год и плановый период 2018-2019 годов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7" descr="C:\Documents and Settings\Savina\Рабочий стол\Яна Савина\Савина (работа)\СЛАЙДЫ 2013\Бюджет для граждан 2016\картинки\432278_original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6938" y="1047750"/>
            <a:ext cx="9150938" cy="5495925"/>
          </a:xfrm>
          <a:prstGeom prst="rect">
            <a:avLst/>
          </a:prstGeom>
          <a:noFill/>
          <a:effectLst>
            <a:softEdge rad="317500"/>
          </a:effec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64770555"/>
              </p:ext>
            </p:extLst>
          </p:nvPr>
        </p:nvGraphicFramePr>
        <p:xfrm>
          <a:off x="4369943" y="0"/>
          <a:ext cx="4702138" cy="6729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081326514"/>
              </p:ext>
            </p:extLst>
          </p:nvPr>
        </p:nvGraphicFramePr>
        <p:xfrm>
          <a:off x="6603682" y="373485"/>
          <a:ext cx="266100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506860390"/>
              </p:ext>
            </p:extLst>
          </p:nvPr>
        </p:nvGraphicFramePr>
        <p:xfrm>
          <a:off x="5866545" y="2855930"/>
          <a:ext cx="2743200" cy="3288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737289"/>
              </p:ext>
            </p:extLst>
          </p:nvPr>
        </p:nvGraphicFramePr>
        <p:xfrm>
          <a:off x="155695" y="772593"/>
          <a:ext cx="4126938" cy="54619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2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2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29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58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4147,8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4028,8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4382,4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9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хозяйство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4627,2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5360,8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97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9565,1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9054,1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10242,5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21912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115747" y="7032"/>
            <a:ext cx="8405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муниципального образования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Дубовского сельского поселения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2017 год и плановый период 2018-2019 годов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279232"/>
              </p:ext>
            </p:extLst>
          </p:nvPr>
        </p:nvGraphicFramePr>
        <p:xfrm>
          <a:off x="0" y="1191133"/>
          <a:ext cx="9062977" cy="5255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4643" y="1191133"/>
            <a:ext cx="4074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8889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885" y="115218"/>
            <a:ext cx="791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муниципального образования Дубовского сельского поселения на 2017 год и плановый период 2018-2019 годов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946019"/>
              </p:ext>
            </p:extLst>
          </p:nvPr>
        </p:nvGraphicFramePr>
        <p:xfrm>
          <a:off x="27709" y="782289"/>
          <a:ext cx="9116291" cy="57432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51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7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659">
                <a:tc>
                  <a:txBody>
                    <a:bodyPr/>
                    <a:lstStyle/>
                    <a:p>
                      <a:pPr lvl="0"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«Культура муниципального образования «Дубовское сельское поселение» на 2016 – 2020 годы» 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4627,23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5360,8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6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«Благоустройство территории Дубовского сельского поселения на 2016 – 2020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16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«Развитие физической культуры и спорта в Дубовском сельском поселении на период 2016-2020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7194">
                <a:tc>
                  <a:txBody>
                    <a:bodyPr/>
                    <a:lstStyle/>
                    <a:p>
                      <a:pPr lvl="0" algn="ctr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«Ликвидация чрезвычайных ситуаций, связанных с пожарами на территории муниципального образования муниципального образования «Дубовское сельское поселение» Биробиджанского муниципального района Еврейской автономной области на 2016 – 2020 годы»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06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«Развитие автомобильных дорог общего пользования местного значения Дубовского сельского поселения на 2015-2020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335,33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34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5100,56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675 575,5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653 076,8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8473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08569" y="539604"/>
            <a:ext cx="5771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Дубовского сельского поселения!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775" y="1487805"/>
            <a:ext cx="878497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эти дни мы ведем работу над самым важным документом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бюджетом муниципального образования «Дубовского сельского поселения» Биробиджанского муниципального района Еврейской автономной области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2017 год и плановый период на 2018 и 2019 годов. Его формирование - это сложный процесс, в который должны быть вовлечены все граждане. 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отличии от формирования бюджета на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соответствии с бюджетным законодательством, бюджет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2017 года формируется на трехлетний бюджетный цикл с учетом показателей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бюджетного прогноза. Расходная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бюджета ориентирована на сохранение социальных гарантий для жителей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Дубовского сельского поселения,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сохранением уровня номинальной заработной платы работников бюджетной сферы не ниже уровня, достигнутого в 2016 году, повышение качества и доступности муниципальных услуг.  Исполнение бюджета в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2017-2019 годах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осуществлять в рамках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«Бюджет для граждан» - информационный сборник, который знакомит население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основными положениями главного финансового документа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«Дубовское сельское поселение» 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2017 год и плановый период 2018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2019 годов, который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создан специально для того, чтобы каждый житель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Дубовского сельского поселения был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осведомлен, как формируется и расходуется бюджет муниципального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образования,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сколько в бюджет поступает средств и на какие цели они направляются.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открыты для ваших замечаний и конструктивных предложений.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4398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64524" cy="887412"/>
          </a:xfrm>
          <a:gradFill>
            <a:gsLst>
              <a:gs pos="91000">
                <a:srgbClr val="14FC40"/>
              </a:gs>
              <a:gs pos="0">
                <a:schemeClr val="dk2">
                  <a:tint val="40000"/>
                  <a:satMod val="350000"/>
                </a:schemeClr>
              </a:gs>
              <a:gs pos="1000">
                <a:schemeClr val="dk2">
                  <a:tint val="45000"/>
                  <a:shade val="99000"/>
                  <a:satMod val="350000"/>
                </a:schemeClr>
              </a:gs>
              <a:gs pos="0">
                <a:schemeClr val="dk2">
                  <a:shade val="20000"/>
                  <a:satMod val="255000"/>
                </a:schemeClr>
              </a:gs>
            </a:gsLst>
          </a:gradFill>
          <a:ln cmpd="sng">
            <a:noFill/>
          </a:ln>
          <a:effectLst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на культуру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7889" y="1592746"/>
            <a:ext cx="39485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учреждения культуры на 2017 год составят 4627,2 тыс. рублей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дома культуры – 3689,5 тыс. рублей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библиотеку – 887,7 тыс. рублей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мероприятия в сфере культуры – 50,0 тыс. рублей.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2018 год расходы на культуру составят – 4500,0 тыс. рублей, на 2019 год – 5360,8 тыс. рублей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1452520"/>
            <a:ext cx="2053936" cy="12832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36" y="986893"/>
            <a:ext cx="2137064" cy="161973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82251"/>
            <a:ext cx="2272147" cy="153433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978" y="3604553"/>
            <a:ext cx="2137064" cy="153548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8" y="5116155"/>
            <a:ext cx="2854039" cy="17219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349" y="5195772"/>
            <a:ext cx="1885087" cy="153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711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750" y="120288"/>
            <a:ext cx="8477012" cy="88741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на физическую культуру и спорт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897" y="933206"/>
            <a:ext cx="62040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физической культуры и спорта среди различных групп населения района</a:t>
            </a:r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9370" y="2502971"/>
            <a:ext cx="56690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расходы на 2017 год запланированы в сумме </a:t>
            </a:r>
          </a:p>
          <a:p>
            <a:pPr algn="ctr"/>
            <a:r>
              <a:rPr lang="ru-RU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5,0 тыс. рублей</a:t>
            </a:r>
          </a:p>
          <a:p>
            <a:pPr algn="ctr"/>
            <a:r>
              <a:rPr lang="ru-RU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2018 год не предусмотрены, </a:t>
            </a:r>
          </a:p>
          <a:p>
            <a:pPr algn="ctr"/>
            <a:r>
              <a:rPr lang="ru-RU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2019 год – 10,0 тыс. рублей.</a:t>
            </a:r>
            <a:endParaRPr lang="ru-RU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2795" y="43520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85" y="4536747"/>
            <a:ext cx="2936224" cy="20295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881" y="4536747"/>
            <a:ext cx="3033410" cy="202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438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3984" y="35710"/>
            <a:ext cx="6088306" cy="828716"/>
          </a:xfrm>
          <a:gradFill>
            <a:gsLst>
              <a:gs pos="41000">
                <a:srgbClr val="06FE1E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/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Дорожный фонд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942" y="936115"/>
            <a:ext cx="4919240" cy="1261884"/>
          </a:xfrm>
          <a:prstGeom prst="rect">
            <a:avLst/>
          </a:prstGeom>
          <a:gradFill>
            <a:gsLst>
              <a:gs pos="9000">
                <a:srgbClr val="43CBEB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 общего пользования местного значения по Дубовскому сельскому поселению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013044" y="936115"/>
            <a:ext cx="2488557" cy="338554"/>
          </a:xfrm>
          <a:prstGeom prst="rect">
            <a:avLst/>
          </a:prstGeom>
          <a:gradFill>
            <a:gsLst>
              <a:gs pos="2000">
                <a:srgbClr val="43CBEB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8,308 км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05373" y="2341378"/>
            <a:ext cx="6469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финансового обеспечения дорожной деятельности в составе бюджета сельского поселения сформирован муниципальный дорожный фонд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04109" y="3408087"/>
            <a:ext cx="4114800" cy="3449913"/>
          </a:xfrm>
          <a:prstGeom prst="roundRect">
            <a:avLst/>
          </a:prstGeom>
          <a:gradFill>
            <a:gsLst>
              <a:gs pos="43000">
                <a:srgbClr val="00FF00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фонда</a:t>
            </a:r>
          </a:p>
          <a:p>
            <a:pPr algn="ctr"/>
            <a:r>
              <a:rPr lang="ru-RU" sz="19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уплаты акцизов на автомобильный бензин, прямогонный бензин, дизельное топливо, моторные масла для дизельных и карбюраторных (</a:t>
            </a:r>
            <a:r>
              <a:rPr lang="ru-RU" sz="19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инжекторных</a:t>
            </a:r>
            <a:r>
              <a:rPr lang="ru-RU" sz="19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двигателей, производимые на территории Российской Федерации</a:t>
            </a:r>
          </a:p>
          <a:p>
            <a:pPr algn="ctr"/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фонда</a:t>
            </a:r>
          </a:p>
          <a:p>
            <a:pPr algn="ctr"/>
            <a:r>
              <a:rPr lang="ru-RU" sz="19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дорог местного значения</a:t>
            </a:r>
            <a:endParaRPr lang="ru-RU" sz="19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18909" y="3809715"/>
            <a:ext cx="3056010" cy="2923877"/>
          </a:xfrm>
          <a:prstGeom prst="rect">
            <a:avLst/>
          </a:prstGeom>
          <a:gradFill>
            <a:gsLst>
              <a:gs pos="7000">
                <a:srgbClr val="43CBEB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фонда:</a:t>
            </a:r>
          </a:p>
          <a:p>
            <a:pPr lvl="0"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 – 342,3 тыс. рублей</a:t>
            </a:r>
          </a:p>
          <a:p>
            <a:pPr lvl="0"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147,0 тыс. рублей</a:t>
            </a:r>
          </a:p>
          <a:p>
            <a:pPr lvl="0"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-165,5 тыс. рублей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5342"/>
            <a:ext cx="2137064" cy="187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615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81643" y="1047750"/>
            <a:ext cx="7899370" cy="5632311"/>
          </a:xfrm>
          <a:prstGeom prst="rect">
            <a:avLst/>
          </a:prstGeom>
          <a:solidFill>
            <a:srgbClr val="16EE4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</a:t>
            </a: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администрацией Дубовского сельского поселения Биробиджанского муниципального района Еврейской автономной области</a:t>
            </a: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местонахождения:</a:t>
            </a: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679515, Еврейская автономная область, Биробиджанский район, с. Дубовое, ул. Молодежная, д. 8</a:t>
            </a:r>
          </a:p>
          <a:p>
            <a:pPr algn="ctr"/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(42622)79-2-10, (42622)79-2-00;       факс (42622)79-3-21</a:t>
            </a:r>
          </a:p>
          <a:p>
            <a:pPr algn="ctr"/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dubovoe_adm@mail.ru</a:t>
            </a:r>
            <a:endParaRPr 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работы: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Пн-Пт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8.30 – 16.30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23236" y="214239"/>
            <a:ext cx="7301345" cy="762000"/>
          </a:xfrm>
          <a:prstGeom prst="roundRect">
            <a:avLst/>
          </a:prstGeom>
          <a:gradFill>
            <a:gsLst>
              <a:gs pos="50000">
                <a:srgbClr val="00B0F0"/>
              </a:gs>
              <a:gs pos="0">
                <a:schemeClr val="dk1">
                  <a:tint val="42000"/>
                  <a:satMod val="255000"/>
                </a:schemeClr>
              </a:gs>
              <a:gs pos="97000">
                <a:schemeClr val="dk1">
                  <a:tint val="53000"/>
                  <a:satMod val="260000"/>
                </a:schemeClr>
              </a:gs>
              <a:gs pos="100000">
                <a:schemeClr val="dk1">
                  <a:tint val="56000"/>
                  <a:satMod val="27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8964444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827" y="1576369"/>
            <a:ext cx="8497092" cy="2760104"/>
          </a:xfrm>
        </p:spPr>
        <p:txBody>
          <a:bodyPr/>
          <a:lstStyle/>
          <a:p>
            <a:pPr algn="ctr"/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5C93FF-0F0F-4F92-B7A8-E827C7A1BB16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7" y="37753"/>
            <a:ext cx="8458200" cy="744537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圆角矩形 8"/>
          <p:cNvSpPr/>
          <p:nvPr/>
        </p:nvSpPr>
        <p:spPr>
          <a:xfrm>
            <a:off x="428596" y="857232"/>
            <a:ext cx="8501122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428596" y="1500174"/>
            <a:ext cx="8501122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428596" y="2071678"/>
            <a:ext cx="8501122" cy="5000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428596" y="3357562"/>
            <a:ext cx="8501122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1"/>
          <p:cNvSpPr/>
          <p:nvPr/>
        </p:nvSpPr>
        <p:spPr>
          <a:xfrm>
            <a:off x="428596" y="2643182"/>
            <a:ext cx="8501122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圆角矩形 10"/>
          <p:cNvSpPr/>
          <p:nvPr/>
        </p:nvSpPr>
        <p:spPr>
          <a:xfrm>
            <a:off x="428596" y="4071942"/>
            <a:ext cx="8501122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- свод бюджетов бюджетной системы на соответствующей территории (без учета межбюджетных трансфертов между этими бюджетами)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28596" y="4714884"/>
            <a:ext cx="8501122" cy="35719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圆角矩形 10"/>
          <p:cNvSpPr/>
          <p:nvPr/>
        </p:nvSpPr>
        <p:spPr>
          <a:xfrm>
            <a:off x="428596" y="5143512"/>
            <a:ext cx="8429684" cy="428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圆角矩形 10"/>
          <p:cNvSpPr/>
          <p:nvPr/>
        </p:nvSpPr>
        <p:spPr>
          <a:xfrm>
            <a:off x="428596" y="5643578"/>
            <a:ext cx="8429684" cy="8572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процесс 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econ11\Desktop\Для презентации\1923c8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53" y="1231885"/>
            <a:ext cx="2401631" cy="1603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232340" y="3627905"/>
            <a:ext cx="2361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организаций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70" y="908720"/>
            <a:ext cx="1655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</a:t>
            </a: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5110" y="1903915"/>
            <a:ext cx="4211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публично-правовых образований</a:t>
            </a:r>
          </a:p>
          <a:p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C:\Users\econ11\Desktop\Для презентации\naklejka-lyudej-na-dengi-kosty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41" y="3997237"/>
            <a:ext cx="2330096" cy="1952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3882129" y="4317357"/>
            <a:ext cx="917414" cy="809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689695" y="4317357"/>
            <a:ext cx="0" cy="88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590273" y="4317357"/>
            <a:ext cx="967995" cy="809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2817228" y="5295835"/>
            <a:ext cx="1942297" cy="15949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бюджет, бюджеты государственных внебюджетных фондов РФ)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99543" y="5263077"/>
            <a:ext cx="2058098" cy="15949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убъектов Российской Федерации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30788" y="5251358"/>
            <a:ext cx="2051720" cy="15949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(местные бюджеты муниципальных районов, городских округов, городских и сельских поселений)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997" y="2835506"/>
            <a:ext cx="3401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плата, премии и т.п. 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коммунальных услуг, расходы </a:t>
            </a:r>
          </a:p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питание, транспорт и т.п.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677" y="5927020"/>
            <a:ext cx="2817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выручка от реализации и т.п.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заработной платы рабочим, закупка материалов.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3910" y="2835506"/>
            <a:ext cx="2086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сфера, образование, образование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 descr="C:\Users\econ11\Desktop\Для презентации\iCDB3IG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539" y="2357858"/>
            <a:ext cx="2808312" cy="1975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267465" y="-40640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это план доходов и расходов на определенный период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бъект 5"/>
          <p:cNvSpPr>
            <a:spLocks noGrp="1"/>
          </p:cNvSpPr>
          <p:nvPr>
            <p:ph idx="1"/>
          </p:nvPr>
        </p:nvSpPr>
        <p:spPr>
          <a:xfrm>
            <a:off x="3788376" y="1031481"/>
            <a:ext cx="3796958" cy="6527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16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Какие бывают бюджеты?</a:t>
            </a:r>
            <a:endParaRPr lang="ru-RU" sz="1600" b="1" cap="all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34953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9061" y="-52561"/>
            <a:ext cx="8560973" cy="887412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составления и утверждения бюджета муниципального образования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«Дубовского сельского поселения»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19062" y="4189833"/>
            <a:ext cx="8920766" cy="659569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ru-RU" sz="2000" b="1" dirty="0" smtClean="0">
                <a:solidFill>
                  <a:srgbClr val="DD7E0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Нормативные правовые акты, регулирующие бюджетные правоотношения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272942" y="4758171"/>
            <a:ext cx="8766886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Прогноз социально – экономического развития муниципального образования Дубовского сельского поселения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272941" y="5470210"/>
            <a:ext cx="8458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Основные направления</a:t>
            </a:r>
            <a:r>
              <a:rPr kumimoji="0" lang="ru-RU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бюджетной политики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272941" y="6072389"/>
            <a:ext cx="8458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Муниципальные программы муниципального образования</a:t>
            </a:r>
            <a:r>
              <a:rPr kumimoji="0" lang="ru-RU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Дубовского сельского поселения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81666" y="1081513"/>
            <a:ext cx="2048949" cy="863599"/>
            <a:chOff x="0" y="60362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603627"/>
              <a:ext cx="2418582" cy="1041837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50858" y="654485"/>
              <a:ext cx="2316866" cy="940121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Schoolbook"/>
                  <a:ea typeface="+mn-ea"/>
                  <a:cs typeface="+mn-cs"/>
                </a:rPr>
                <a:t>Составление проекта бюджета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746872" y="899831"/>
            <a:ext cx="6292956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Times New Roman"/>
              </a:rPr>
              <a:t>До начала составления проекта бюджета администрацией Дубовского сельского поселения принимается муниципальный 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бюджета. Непосредственное составление бюджета осуществляет бухгалтерия администрации сельского поселения. Составленный проект бюджета бухгалтерия администрации сельского поселения представляет на рассмотрение, осуждение и утверждение в Собрание депутатов Дубовского сельского поселения, а также в контрольно-счетную палату для проверки</a:t>
            </a:r>
            <a:endParaRPr lang="ru-RU" sz="1000" dirty="0">
              <a:latin typeface="Times New Roman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313843" y="2182394"/>
            <a:ext cx="2184593" cy="863599"/>
            <a:chOff x="0" y="262351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2623517"/>
              <a:ext cx="2418582" cy="1041837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50858" y="2674375"/>
              <a:ext cx="2316866" cy="940121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Рассмотрение проекта бюджета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</p:grp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2746872" y="2342231"/>
            <a:ext cx="6292956" cy="1015663"/>
          </a:xfrm>
          <a:prstGeom prst="rect">
            <a:avLst/>
          </a:prstGeom>
          <a:solidFill>
            <a:srgbClr val="FFE8D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на 2017 год и плановый период 2018 и 2019 годов администрацией сельского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 до 10 декабря 2016, проведены публичные слушания по обсуждению проекта бюджета 16.12.2016. Администрация сельского поселения 10.12.2016 внесла на рассмотрение Собранию депутатов Дубовского сельского поселения и в Контрольно-счетную палату Биробиджанского муниципального района проект решения о бюджете на 2017 год и плановый период 2018 и 2019 годов. В декабре проект решения о бюджете рассмотрен депутатами на депутатских комиссиях и на заседаниях Собрания депутатов.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336006" y="3326234"/>
            <a:ext cx="2140267" cy="863599"/>
            <a:chOff x="38571" y="462990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38571" y="4629907"/>
              <a:ext cx="2418582" cy="1041837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89429" y="4680765"/>
              <a:ext cx="2316866" cy="940121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Утверждение проекта бюджета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746872" y="3481034"/>
            <a:ext cx="629295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бюджете на 2017 год и плановый период 2018 и 2019 годов утвержден Собранием депутатов Дубовского сельского поселения 28.12.2016.</a:t>
            </a:r>
            <a:endParaRPr 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одержимое 2"/>
          <p:cNvSpPr txBox="1">
            <a:spLocks/>
          </p:cNvSpPr>
          <p:nvPr/>
        </p:nvSpPr>
        <p:spPr bwMode="auto">
          <a:xfrm>
            <a:off x="281667" y="5765400"/>
            <a:ext cx="8490376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Основные </a:t>
            </a:r>
            <a:r>
              <a:rPr kumimoji="0" lang="ru-RU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направления налоговой политики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1" name="Содержимое 2"/>
          <p:cNvSpPr txBox="1">
            <a:spLocks/>
          </p:cNvSpPr>
          <p:nvPr/>
        </p:nvSpPr>
        <p:spPr bwMode="auto">
          <a:xfrm>
            <a:off x="272941" y="5095661"/>
            <a:ext cx="8458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Бюджетный прогноз муниципального образования Дубовского сельского поселения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on11\Desktop\Для презентации\large-bag-money-coins-47378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3003" r="5453" b="12746"/>
          <a:stretch/>
        </p:blipFill>
        <p:spPr bwMode="auto">
          <a:xfrm>
            <a:off x="63143" y="2969925"/>
            <a:ext cx="1820149" cy="1675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Минус 3"/>
          <p:cNvSpPr/>
          <p:nvPr/>
        </p:nvSpPr>
        <p:spPr>
          <a:xfrm>
            <a:off x="1915289" y="3775666"/>
            <a:ext cx="570596" cy="377284"/>
          </a:xfrm>
          <a:prstGeom prst="mathMinus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887" y="3100312"/>
            <a:ext cx="1682654" cy="15240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722332" y="3772051"/>
            <a:ext cx="948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8136" y="2955122"/>
            <a:ext cx="102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 rot="20643183">
            <a:off x="4355088" y="3048418"/>
            <a:ext cx="1439560" cy="699027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3" name="Стрелка вправо с вырезом 12"/>
          <p:cNvSpPr/>
          <p:nvPr/>
        </p:nvSpPr>
        <p:spPr>
          <a:xfrm rot="800945">
            <a:off x="4392057" y="4052709"/>
            <a:ext cx="1503367" cy="651182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1" name="Picture 7" descr="C:\Users\econ11\Desktop\Для презентации\14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r="-1814"/>
          <a:stretch/>
        </p:blipFill>
        <p:spPr bwMode="auto">
          <a:xfrm>
            <a:off x="5929612" y="4042408"/>
            <a:ext cx="1187942" cy="1585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32" name="Picture 8" descr="C:\Users\econ11\Desktop\Для презентации\7263635-3d-small-people-saving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r="10349"/>
          <a:stretch/>
        </p:blipFill>
        <p:spPr bwMode="auto">
          <a:xfrm>
            <a:off x="5929881" y="2208565"/>
            <a:ext cx="1169375" cy="149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0" name="TextBox 9"/>
          <p:cNvSpPr txBox="1"/>
          <p:nvPr/>
        </p:nvSpPr>
        <p:spPr>
          <a:xfrm rot="838073">
            <a:off x="4492534" y="41439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593086">
            <a:off x="4462889" y="3171887"/>
            <a:ext cx="12811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42018" y="4057844"/>
            <a:ext cx="1939619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превышении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над доходами  принимается решение об источниках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покрытия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использовать имеющиеся накопления, остатки, взять в долг).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04381" y="2242527"/>
            <a:ext cx="1939619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1200" dirty="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68774" y="562295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Дубовского сельского поселения</a:t>
            </a: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4954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91430459"/>
              </p:ext>
            </p:extLst>
          </p:nvPr>
        </p:nvGraphicFramePr>
        <p:xfrm>
          <a:off x="133564" y="2157573"/>
          <a:ext cx="8832862" cy="4613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2181" y="0"/>
            <a:ext cx="8743003" cy="887412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характеристики бюджета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Дубовского сельского поселения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2017 - 2019 годы (тыс.руб.)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557350"/>
              </p:ext>
            </p:extLst>
          </p:nvPr>
        </p:nvGraphicFramePr>
        <p:xfrm>
          <a:off x="2453833" y="782290"/>
          <a:ext cx="6481825" cy="124192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84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49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24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2016 год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9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Доходы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10956,6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9200,3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9054,1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10242,5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7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Расходы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10996,4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9565,1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9054,1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10242,5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7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Дефицит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-364,8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8899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" y="412748"/>
            <a:ext cx="9143998" cy="683267"/>
          </a:xfrm>
          <a:prstGeom prst="roundRect">
            <a:avLst/>
          </a:prstGeom>
          <a:gradFill>
            <a:gsLst>
              <a:gs pos="0">
                <a:schemeClr val="accent4">
                  <a:tint val="35000"/>
                  <a:satMod val="253000"/>
                </a:schemeClr>
              </a:gs>
              <a:gs pos="66000">
                <a:schemeClr val="accent4">
                  <a:tint val="42000"/>
                  <a:satMod val="255000"/>
                </a:schemeClr>
              </a:gs>
              <a:gs pos="46000">
                <a:schemeClr val="accent4">
                  <a:tint val="53000"/>
                  <a:satMod val="260000"/>
                </a:schemeClr>
              </a:gs>
              <a:gs pos="97000">
                <a:srgbClr val="F014E0"/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сопоставляются с доходами, получается их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37569" y="0"/>
            <a:ext cx="6151419" cy="562407"/>
          </a:xfrm>
          <a:prstGeom prst="roundRect">
            <a:avLst/>
          </a:prstGeom>
          <a:gradFill>
            <a:gsLst>
              <a:gs pos="100000">
                <a:schemeClr val="accent6">
                  <a:tint val="92000"/>
                  <a:satMod val="170000"/>
                </a:schemeClr>
              </a:gs>
              <a:gs pos="40000">
                <a:srgbClr val="12ABE9"/>
              </a:gs>
              <a:gs pos="3000">
                <a:srgbClr val="00B0F0"/>
              </a:gs>
              <a:gs pos="84000">
                <a:schemeClr val="accent6">
                  <a:tint val="96000"/>
                  <a:shade val="80000"/>
                  <a:satMod val="170000"/>
                </a:schemeClr>
              </a:gs>
              <a:gs pos="97000">
                <a:schemeClr val="accent6">
                  <a:tint val="98000"/>
                  <a:shade val="63000"/>
                  <a:satMod val="170000"/>
                </a:schemeClr>
              </a:gs>
              <a:gs pos="100000">
                <a:schemeClr val="accent6">
                  <a:shade val="62000"/>
                  <a:satMod val="170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определяется баланс бюджета?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4119" y="1148521"/>
            <a:ext cx="9143998" cy="1122218"/>
          </a:xfrm>
          <a:prstGeom prst="roundRect">
            <a:avLst/>
          </a:prstGeom>
          <a:gradFill>
            <a:gsLst>
              <a:gs pos="100000">
                <a:srgbClr val="FFD825"/>
              </a:gs>
              <a:gs pos="0">
                <a:srgbClr val="00FF00"/>
              </a:gs>
              <a:gs pos="100000">
                <a:schemeClr val="accent3">
                  <a:tint val="92000"/>
                  <a:shade val="99000"/>
                  <a:satMod val="170000"/>
                </a:schemeClr>
              </a:gs>
              <a:gs pos="100000">
                <a:schemeClr val="accent3">
                  <a:tint val="96000"/>
                  <a:shade val="80000"/>
                  <a:satMod val="170000"/>
                </a:schemeClr>
              </a:gs>
              <a:gs pos="100000">
                <a:schemeClr val="accent3">
                  <a:tint val="98000"/>
                  <a:shade val="63000"/>
                  <a:satMod val="170000"/>
                </a:schemeClr>
              </a:gs>
              <a:gs pos="100000">
                <a:schemeClr val="accent3">
                  <a:shade val="62000"/>
                  <a:satMod val="17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– Расходы = Дефицит / Профицит</a:t>
            </a:r>
          </a:p>
          <a:p>
            <a:pPr algn="ctr"/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расходы превышают доходы складывается дефицит, если они меньше доходов - профицит 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37454" y="2806291"/>
            <a:ext cx="2352660" cy="4208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Тыс. руб.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3138056" y="2812165"/>
            <a:ext cx="2396836" cy="412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Тыс. руб.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6144500" y="2812165"/>
            <a:ext cx="2410691" cy="412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Тыс. руб.</a:t>
            </a:r>
            <a:endParaRPr lang="ru-RU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59534" y="5222034"/>
            <a:ext cx="8616691" cy="34981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contourW="12700">
              <a:bevelT w="114300" h="133350"/>
              <a:bevelB w="38100" h="38100"/>
              <a:contourClr>
                <a:srgbClr val="4031FD"/>
              </a:contourClr>
            </a:sp3d>
          </a:bodyPr>
          <a:lstStyle/>
          <a:p>
            <a:r>
              <a:rPr lang="ru-RU" sz="2400" b="1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      9565,1                         9054,1                       10242,5</a:t>
            </a:r>
            <a:endParaRPr lang="ru-RU" sz="2400" b="1" dirty="0">
              <a:effectLst>
                <a:outerShdw blurRad="50800" dist="50800" dir="5400000" algn="ctr" rotWithShape="0">
                  <a:srgbClr val="FF0000"/>
                </a:outerShdw>
              </a:effectLst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0"/>
          </p:nvPr>
        </p:nvSpPr>
        <p:spPr>
          <a:xfrm>
            <a:off x="137454" y="2429011"/>
            <a:ext cx="8842216" cy="393986"/>
          </a:xfrm>
        </p:spPr>
        <p:txBody>
          <a:bodyPr>
            <a:normAutofit fontScale="85000" lnSpcReduction="20000"/>
            <a:scene3d>
              <a:camera prst="orthographicFront"/>
              <a:lightRig rig="threePt" dir="t"/>
            </a:scene3d>
            <a:sp3d extrusionH="57150" contourW="12700">
              <a:bevelT w="114300" h="133350"/>
              <a:contourClr>
                <a:srgbClr val="7030A0"/>
              </a:contourClr>
            </a:sp3d>
          </a:bodyPr>
          <a:lstStyle/>
          <a:p>
            <a:r>
              <a:rPr lang="ru-RU" dirty="0" smtClean="0"/>
              <a:t>       </a:t>
            </a:r>
            <a:r>
              <a:rPr lang="ru-RU" dirty="0" smtClean="0">
                <a:solidFill>
                  <a:srgbClr val="FB0D1E"/>
                </a:solidFill>
              </a:rPr>
              <a:t>9200,3                         9054,1                        10242,5</a:t>
            </a:r>
            <a:endParaRPr lang="ru-RU" dirty="0">
              <a:solidFill>
                <a:srgbClr val="FB0D1E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03" y="3281787"/>
            <a:ext cx="1407557" cy="13326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314" y="3290456"/>
            <a:ext cx="1407557" cy="13326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54" y="3308134"/>
            <a:ext cx="1407557" cy="1332634"/>
          </a:xfrm>
          <a:prstGeom prst="rect">
            <a:avLst/>
          </a:prstGeom>
        </p:spPr>
      </p:pic>
      <p:sp>
        <p:nvSpPr>
          <p:cNvPr id="15" name="Стрелка вниз 14"/>
          <p:cNvSpPr/>
          <p:nvPr/>
        </p:nvSpPr>
        <p:spPr>
          <a:xfrm>
            <a:off x="133101" y="4740973"/>
            <a:ext cx="2352660" cy="4208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Тыс. руб.</a:t>
            </a: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3067647" y="4740972"/>
            <a:ext cx="2352660" cy="4208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Тыс. руб.</a:t>
            </a:r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6173515" y="4767535"/>
            <a:ext cx="2352660" cy="4208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Тыс. руб.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0" y="5694581"/>
            <a:ext cx="9139879" cy="861637"/>
          </a:xfrm>
          <a:prstGeom prst="roundRect">
            <a:avLst/>
          </a:prstGeom>
          <a:gradFill>
            <a:gsLst>
              <a:gs pos="100000">
                <a:srgbClr val="FC0808"/>
              </a:gs>
              <a:gs pos="0">
                <a:srgbClr val="00FF00"/>
              </a:gs>
              <a:gs pos="100000">
                <a:schemeClr val="accent3">
                  <a:tint val="92000"/>
                  <a:shade val="99000"/>
                  <a:satMod val="170000"/>
                </a:schemeClr>
              </a:gs>
              <a:gs pos="27000">
                <a:schemeClr val="accent3">
                  <a:tint val="96000"/>
                  <a:shade val="80000"/>
                  <a:satMod val="170000"/>
                </a:schemeClr>
              </a:gs>
              <a:gs pos="0">
                <a:schemeClr val="accent3">
                  <a:tint val="98000"/>
                  <a:shade val="63000"/>
                  <a:satMod val="170000"/>
                </a:schemeClr>
              </a:gs>
              <a:gs pos="0">
                <a:schemeClr val="accent3">
                  <a:shade val="62000"/>
                  <a:satMod val="17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 случае нехватки денежных средств на покрытие всех </a:t>
            </a:r>
            <a:r>
              <a:rPr lang="ru-RU" dirty="0" smtClean="0">
                <a:solidFill>
                  <a:schemeClr val="tx1"/>
                </a:solidFill>
              </a:rPr>
              <a:t>обязательств </a:t>
            </a:r>
            <a:r>
              <a:rPr lang="ru-RU" dirty="0">
                <a:solidFill>
                  <a:schemeClr val="tx1"/>
                </a:solidFill>
              </a:rPr>
              <a:t>государства в конкретном году планируется источники заимствований или происходит сокращение расходов</a:t>
            </a:r>
            <a:endParaRPr lang="ru-RU" dirty="0"/>
          </a:p>
        </p:txBody>
      </p:sp>
      <p:sp>
        <p:nvSpPr>
          <p:cNvPr id="23" name="Подзаголовок 9"/>
          <p:cNvSpPr txBox="1">
            <a:spLocks/>
          </p:cNvSpPr>
          <p:nvPr/>
        </p:nvSpPr>
        <p:spPr bwMode="auto">
          <a:xfrm>
            <a:off x="61941" y="4090742"/>
            <a:ext cx="8616691" cy="34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effectLst>
                  <a:outerShdw blurRad="76200" dist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76200" dist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2017</a:t>
            </a:r>
            <a:r>
              <a:rPr lang="ru-RU" sz="2400" b="1" dirty="0" smtClean="0">
                <a:effectLst>
                  <a:outerShdw blurRad="76200" dist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ru-RU" sz="2400" dirty="0" smtClean="0">
                <a:solidFill>
                  <a:schemeClr val="tx1"/>
                </a:solidFill>
              </a:rPr>
              <a:t>364,8</a:t>
            </a:r>
            <a:r>
              <a:rPr lang="ru-RU" sz="2400" b="1" dirty="0" smtClean="0">
                <a:effectLst>
                  <a:outerShdw blurRad="76200" dist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76200" dist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2018           </a:t>
            </a:r>
            <a:r>
              <a:rPr lang="ru-RU" sz="2400" dirty="0" smtClean="0">
                <a:solidFill>
                  <a:schemeClr val="tx1"/>
                </a:solidFill>
              </a:rPr>
              <a:t>0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76200" dist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76200" dist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             2019          </a:t>
            </a:r>
            <a:r>
              <a:rPr lang="ru-RU" sz="2400" dirty="0" smtClean="0">
                <a:solidFill>
                  <a:schemeClr val="tx1"/>
                </a:solidFill>
              </a:rPr>
              <a:t>0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4" name="Подзаголовок 9"/>
          <p:cNvSpPr txBox="1">
            <a:spLocks/>
          </p:cNvSpPr>
          <p:nvPr/>
        </p:nvSpPr>
        <p:spPr bwMode="auto">
          <a:xfrm>
            <a:off x="1585285" y="3672697"/>
            <a:ext cx="7554594" cy="34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contourW="12700">
              <a:bevelT w="114300" h="133350"/>
              <a:bevelB w="38100" h="38100"/>
              <a:contourClr>
                <a:schemeClr val="tx1"/>
              </a:contourClr>
            </a:sp3d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     </a:t>
            </a:r>
            <a:r>
              <a:rPr lang="ru-RU" sz="1800" dirty="0" smtClean="0">
                <a:solidFill>
                  <a:schemeClr val="tx1"/>
                </a:solidFill>
              </a:rPr>
              <a:t>Дефицит                               Дефицит                               Дефицит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 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5" name="Подзаголовок 9"/>
          <p:cNvSpPr txBox="1">
            <a:spLocks/>
          </p:cNvSpPr>
          <p:nvPr/>
        </p:nvSpPr>
        <p:spPr bwMode="auto">
          <a:xfrm>
            <a:off x="380533" y="4404756"/>
            <a:ext cx="8936657" cy="34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contourW="12700">
              <a:bevelT w="114300" h="133350"/>
              <a:bevelB w="38100" h="38100"/>
              <a:contourClr>
                <a:schemeClr val="tx1"/>
              </a:contourClr>
            </a:sp3d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</a:rPr>
              <a:t>                         тыс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smtClean="0">
                <a:solidFill>
                  <a:schemeClr val="tx1"/>
                </a:solidFill>
              </a:rPr>
              <a:t>руб.                          тыс</a:t>
            </a:r>
            <a:r>
              <a:rPr lang="ru-RU" sz="2000" dirty="0">
                <a:solidFill>
                  <a:schemeClr val="tx1"/>
                </a:solidFill>
              </a:rPr>
              <a:t>. руб</a:t>
            </a:r>
            <a:r>
              <a:rPr lang="ru-RU" sz="2000" dirty="0" smtClean="0">
                <a:solidFill>
                  <a:schemeClr val="tx1"/>
                </a:solidFill>
              </a:rPr>
              <a:t>.                         тыс</a:t>
            </a:r>
            <a:r>
              <a:rPr lang="ru-RU" sz="2000" dirty="0">
                <a:solidFill>
                  <a:schemeClr val="tx1"/>
                </a:solidFill>
              </a:rPr>
              <a:t>. руб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9967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65232162"/>
              </p:ext>
            </p:extLst>
          </p:nvPr>
        </p:nvGraphicFramePr>
        <p:xfrm>
          <a:off x="0" y="555585"/>
          <a:ext cx="9051403" cy="6302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637903569"/>
              </p:ext>
            </p:extLst>
          </p:nvPr>
        </p:nvGraphicFramePr>
        <p:xfrm>
          <a:off x="5796136" y="4653136"/>
          <a:ext cx="3498414" cy="211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90098017"/>
              </p:ext>
            </p:extLst>
          </p:nvPr>
        </p:nvGraphicFramePr>
        <p:xfrm>
          <a:off x="5580112" y="1009101"/>
          <a:ext cx="3563888" cy="19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546201620"/>
              </p:ext>
            </p:extLst>
          </p:nvPr>
        </p:nvGraphicFramePr>
        <p:xfrm>
          <a:off x="5627146" y="2780928"/>
          <a:ext cx="341987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6025"/>
            <a:ext cx="8657863" cy="88741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Дубовского сельского поселения в 2017-2019 годах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515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10091</TotalTime>
  <Words>2578</Words>
  <Application>Microsoft Office PowerPoint</Application>
  <PresentationFormat>Экран (4:3)</PresentationFormat>
  <Paragraphs>429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BatangChe</vt:lpstr>
      <vt:lpstr>黑体</vt:lpstr>
      <vt:lpstr>Arial</vt:lpstr>
      <vt:lpstr>Calibri</vt:lpstr>
      <vt:lpstr>Century Schoolbook</vt:lpstr>
      <vt:lpstr>Times New Roman</vt:lpstr>
      <vt:lpstr>Wingdings</vt:lpstr>
      <vt:lpstr>Тема Office</vt:lpstr>
      <vt:lpstr>Презентация PowerPoint</vt:lpstr>
      <vt:lpstr>Презентация PowerPoint</vt:lpstr>
      <vt:lpstr>Основные понятия</vt:lpstr>
      <vt:lpstr>Бюджет – это план доходов и расходов на определенный период</vt:lpstr>
      <vt:lpstr>Этапы составления и утверждения бюджета муниципального образования «Дубовского сельского поселения»</vt:lpstr>
      <vt:lpstr>Структура бюджета муниципального образования Дубовского сельского поселения</vt:lpstr>
      <vt:lpstr>Основные характеристики бюджета муниципального образования Дубовского сельского поселения на 2017 - 2019 годы (тыс.руб.)</vt:lpstr>
      <vt:lpstr>Презентация PowerPoint</vt:lpstr>
      <vt:lpstr>Структура доходов бюджета Дубовского сельского поселения в 2017-2019 годах</vt:lpstr>
      <vt:lpstr>Структура доходной части бюджета муниципального образования Дубовского сельского поселения на 2017-2019 годы</vt:lpstr>
      <vt:lpstr>Структура налоговых и неналоговых доходов бюджета муниципального образования Дубовского сельского поселения на 2017-2019 годы (тыс.руб.)</vt:lpstr>
      <vt:lpstr>Презентация PowerPoint</vt:lpstr>
      <vt:lpstr>Презентация PowerPoint</vt:lpstr>
      <vt:lpstr>Презентация PowerPoint</vt:lpstr>
      <vt:lpstr>РАСХОДЫ БЮДЖЕТА </vt:lpstr>
      <vt:lpstr>Структура расходов бюджета муниципального образования Дубовского сельского поселения на 2017 год и плановый период 2018-2019 годов</vt:lpstr>
      <vt:lpstr>Структура расходов бюджета муниципального образования Дубовского сельского поселения  на 2017 год и плановый период 2018-2019 годов</vt:lpstr>
      <vt:lpstr>Структура расходов муниципального образования Дубовского сельского поселения на 2017 год и плановый период 2018-2019 годов</vt:lpstr>
      <vt:lpstr>Презентация PowerPoint</vt:lpstr>
      <vt:lpstr>Расходы бюджета на культуру</vt:lpstr>
      <vt:lpstr>Расходы бюджета на физическую культуру и спорт </vt:lpstr>
      <vt:lpstr>Дорожный фонд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</dc:creator>
  <cp:lastModifiedBy>Kodeks</cp:lastModifiedBy>
  <cp:revision>826</cp:revision>
  <dcterms:created xsi:type="dcterms:W3CDTF">2010-06-18T09:27:04Z</dcterms:created>
  <dcterms:modified xsi:type="dcterms:W3CDTF">2018-10-23T05:18:16Z</dcterms:modified>
</cp:coreProperties>
</file>